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72" r:id="rId6"/>
    <p:sldId id="273" r:id="rId7"/>
    <p:sldId id="276" r:id="rId8"/>
    <p:sldId id="27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0" d="100"/>
          <a:sy n="6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96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991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924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765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939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884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47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815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92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04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36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19D1B-0978-4D59-8D50-50E75BE58525}" type="datetimeFigureOut">
              <a:rPr kumimoji="1" lang="ja-JP" altLang="en-US" smtClean="0"/>
              <a:t>2013/10/20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C283C-F1DD-4960-9522-4B4DD8E554D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85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English Lesson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Presentation by</a:t>
            </a:r>
            <a:r>
              <a:rPr lang="ja-JP" altLang="en-US" dirty="0"/>
              <a:t> </a:t>
            </a:r>
            <a:r>
              <a:rPr kumimoji="1" lang="en-US" altLang="ja-JP" dirty="0" smtClean="0"/>
              <a:t>Hiroshi Kaga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1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動名詞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412776"/>
            <a:ext cx="79928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動名詞</a:t>
            </a:r>
            <a:r>
              <a:rPr lang="ja-JP" altLang="en-US" sz="2800" dirty="0" smtClean="0"/>
              <a:t>と</a:t>
            </a:r>
            <a:r>
              <a:rPr lang="ja-JP" altLang="en-US" sz="2800" dirty="0"/>
              <a:t>は</a:t>
            </a:r>
            <a:r>
              <a:rPr lang="ja-JP" altLang="en-US" sz="2800" dirty="0" smtClean="0"/>
              <a:t>、</a:t>
            </a:r>
            <a:r>
              <a:rPr lang="ja-JP" altLang="en-US" sz="2800" dirty="0"/>
              <a:t>動詞を名詞化するというわけですが、そのために形を変えます。 </a:t>
            </a:r>
            <a:r>
              <a:rPr lang="ja-JP" altLang="en-US" sz="2800" dirty="0" smtClean="0"/>
              <a:t>（英語は一つの文に動詞は一つしか使えない。）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3600" u="sng" dirty="0" smtClean="0">
                <a:solidFill>
                  <a:srgbClr val="FF0000"/>
                </a:solidFill>
              </a:rPr>
              <a:t>動詞に</a:t>
            </a:r>
            <a:r>
              <a:rPr lang="en-US" altLang="ja-JP" sz="3600" u="sng" dirty="0" smtClean="0">
                <a:solidFill>
                  <a:srgbClr val="FF0000"/>
                </a:solidFill>
              </a:rPr>
              <a:t>“-</a:t>
            </a:r>
            <a:r>
              <a:rPr lang="en-US" altLang="ja-JP" sz="3600" u="sng" dirty="0" err="1" smtClean="0">
                <a:solidFill>
                  <a:srgbClr val="FF0000"/>
                </a:solidFill>
              </a:rPr>
              <a:t>ing</a:t>
            </a:r>
            <a:r>
              <a:rPr lang="en-US" altLang="ja-JP" sz="3600" u="sng" dirty="0" smtClean="0">
                <a:solidFill>
                  <a:srgbClr val="FF0000"/>
                </a:solidFill>
              </a:rPr>
              <a:t>”</a:t>
            </a:r>
            <a:r>
              <a:rPr lang="ja-JP" altLang="en-US" sz="3600" u="sng" dirty="0" smtClean="0">
                <a:solidFill>
                  <a:srgbClr val="FF0000"/>
                </a:solidFill>
              </a:rPr>
              <a:t>をつけると名詞化</a:t>
            </a:r>
            <a:r>
              <a:rPr lang="ja-JP" altLang="en-US" sz="3600" dirty="0" smtClean="0"/>
              <a:t>される。</a:t>
            </a:r>
            <a:endParaRPr lang="en-US" altLang="ja-JP" sz="3600" dirty="0" smtClean="0"/>
          </a:p>
          <a:p>
            <a:r>
              <a:rPr lang="ja-JP" altLang="en-US" sz="3600" dirty="0" smtClean="0"/>
              <a:t>意味は</a:t>
            </a:r>
            <a:r>
              <a:rPr lang="ja-JP" altLang="en-US" sz="3600" dirty="0"/>
              <a:t>、</a:t>
            </a:r>
            <a:r>
              <a:rPr lang="ja-JP" altLang="en-US" sz="3600" u="sng" dirty="0">
                <a:solidFill>
                  <a:srgbClr val="FF0000"/>
                </a:solidFill>
              </a:rPr>
              <a:t>「</a:t>
            </a:r>
            <a:r>
              <a:rPr lang="ja-JP" altLang="en-US" sz="3600" u="sng" dirty="0" err="1">
                <a:solidFill>
                  <a:srgbClr val="FF0000"/>
                </a:solidFill>
              </a:rPr>
              <a:t>～する</a:t>
            </a:r>
            <a:r>
              <a:rPr lang="ja-JP" altLang="en-US" sz="3600" u="sng" dirty="0">
                <a:solidFill>
                  <a:srgbClr val="FF0000"/>
                </a:solidFill>
              </a:rPr>
              <a:t>こと」 </a:t>
            </a:r>
            <a:r>
              <a:rPr lang="ja-JP" altLang="en-US" sz="3600" dirty="0" smtClean="0"/>
              <a:t>となる。</a:t>
            </a:r>
            <a:endParaRPr kumimoji="1" lang="ja-JP" altLang="en-US" sz="36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31563"/>
              </p:ext>
            </p:extLst>
          </p:nvPr>
        </p:nvGraphicFramePr>
        <p:xfrm>
          <a:off x="757261" y="4725144"/>
          <a:ext cx="7701486" cy="1828800"/>
        </p:xfrm>
        <a:graphic>
          <a:graphicData uri="http://schemas.openxmlformats.org/drawingml/2006/table">
            <a:tbl>
              <a:tblPr/>
              <a:tblGrid>
                <a:gridCol w="3850743"/>
                <a:gridCol w="3850743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(1) speaking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/>
                        <a:t>話すこと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/>
                        <a:t>(2) running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/>
                        <a:t>走ること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(3) playing tennis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/>
                        <a:t>テニスをすること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(4) playing tennis in the park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/>
                        <a:t>公園でテニスをすること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58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動名詞の基本</a:t>
            </a:r>
            <a:endParaRPr kumimoji="1" lang="ja-JP" alt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9552" y="1513910"/>
            <a:ext cx="81369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(3)</a:t>
            </a: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のように、目的語を取ることもでき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る</a:t>
            </a: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。</a:t>
            </a:r>
            <a:endParaRPr kumimoji="1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さらに、</a:t>
            </a: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(4)</a:t>
            </a: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のように、修飾することもでき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る</a:t>
            </a: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。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2492896"/>
            <a:ext cx="74888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ctr">
              <a:buFont typeface="+mj-lt"/>
              <a:buAutoNum type="arabicPeriod"/>
            </a:pPr>
            <a:r>
              <a:rPr lang="en-US" altLang="ja-JP" sz="2400" b="1" dirty="0" smtClean="0">
                <a:solidFill>
                  <a:srgbClr val="FF0000"/>
                </a:solidFill>
              </a:rPr>
              <a:t>Playing tennis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is fun.</a:t>
            </a:r>
            <a:endParaRPr lang="ja-JP" altLang="ja-JP" sz="2400" dirty="0"/>
          </a:p>
          <a:p>
            <a:pPr fontAlgn="ctr"/>
            <a:r>
              <a:rPr lang="ja-JP" altLang="ja-JP" sz="2400" b="1" dirty="0" smtClean="0"/>
              <a:t>テニス</a:t>
            </a:r>
            <a:r>
              <a:rPr lang="ja-JP" altLang="ja-JP" sz="2400" b="1" dirty="0"/>
              <a:t>をすること</a:t>
            </a:r>
            <a:r>
              <a:rPr lang="ja-JP" altLang="ja-JP" sz="2400" dirty="0"/>
              <a:t>は楽しい</a:t>
            </a:r>
            <a:r>
              <a:rPr lang="ja-JP" altLang="ja-JP" sz="2400" dirty="0" smtClean="0"/>
              <a:t>。</a:t>
            </a:r>
            <a:endParaRPr lang="en-US" altLang="ja-JP" sz="2400" dirty="0" smtClean="0"/>
          </a:p>
          <a:p>
            <a:pPr fontAlgn="ctr"/>
            <a:endParaRPr lang="en-US" altLang="ja-JP" sz="800" dirty="0"/>
          </a:p>
          <a:p>
            <a:pPr marL="457200" indent="-457200" fontAlgn="ctr">
              <a:buFont typeface="+mj-lt"/>
              <a:buAutoNum type="arabicPeriod" startAt="2"/>
            </a:pPr>
            <a:r>
              <a:rPr lang="en-US" altLang="ja-JP" sz="2400" dirty="0" smtClean="0"/>
              <a:t>I </a:t>
            </a:r>
            <a:r>
              <a:rPr lang="en-US" altLang="ja-JP" sz="2400" dirty="0"/>
              <a:t>enjoyed </a:t>
            </a:r>
            <a:r>
              <a:rPr lang="en-US" altLang="ja-JP" sz="2400" b="1" dirty="0">
                <a:solidFill>
                  <a:srgbClr val="FF0000"/>
                </a:solidFill>
              </a:rPr>
              <a:t>playing baseball</a:t>
            </a:r>
            <a:r>
              <a:rPr lang="en-US" altLang="ja-JP" sz="2400" dirty="0">
                <a:solidFill>
                  <a:srgbClr val="FF0000"/>
                </a:solidFill>
              </a:rPr>
              <a:t>.</a:t>
            </a:r>
            <a:endParaRPr lang="ja-JP" altLang="ja-JP" sz="2400" dirty="0">
              <a:solidFill>
                <a:srgbClr val="FF0000"/>
              </a:solidFill>
            </a:endParaRPr>
          </a:p>
          <a:p>
            <a:pPr fontAlgn="ctr"/>
            <a:r>
              <a:rPr lang="ja-JP" altLang="ja-JP" sz="2400" dirty="0" smtClean="0"/>
              <a:t>私</a:t>
            </a:r>
            <a:r>
              <a:rPr lang="ja-JP" altLang="ja-JP" sz="2400" dirty="0"/>
              <a:t>は</a:t>
            </a:r>
            <a:r>
              <a:rPr lang="ja-JP" altLang="ja-JP" sz="2400" b="1" dirty="0"/>
              <a:t>野球をして</a:t>
            </a:r>
            <a:r>
              <a:rPr lang="ja-JP" altLang="ja-JP" sz="2400" dirty="0"/>
              <a:t>楽しんだ。</a:t>
            </a:r>
          </a:p>
          <a:p>
            <a:pPr fontAlgn="ctr"/>
            <a:endParaRPr lang="en-US" altLang="ja-JP" sz="800" dirty="0"/>
          </a:p>
          <a:p>
            <a:pPr marL="457200" indent="-457200" fontAlgn="ctr">
              <a:buFont typeface="+mj-lt"/>
              <a:buAutoNum type="arabicPeriod" startAt="3"/>
            </a:pPr>
            <a:r>
              <a:rPr lang="en-US" altLang="ja-JP" sz="2400" dirty="0" smtClean="0"/>
              <a:t>Mother </a:t>
            </a:r>
            <a:r>
              <a:rPr lang="en-US" altLang="ja-JP" sz="2400" dirty="0"/>
              <a:t>scolded me for </a:t>
            </a:r>
            <a:r>
              <a:rPr lang="en-US" altLang="ja-JP" sz="2400" b="1" u="sng" dirty="0">
                <a:solidFill>
                  <a:srgbClr val="FF0000"/>
                </a:solidFill>
              </a:rPr>
              <a:t>my</a:t>
            </a:r>
            <a:r>
              <a:rPr lang="en-US" altLang="ja-JP" sz="2400" b="1" dirty="0">
                <a:solidFill>
                  <a:srgbClr val="FF0000"/>
                </a:solidFill>
              </a:rPr>
              <a:t> watching television</a:t>
            </a:r>
            <a:r>
              <a:rPr lang="en-US" altLang="ja-JP" sz="2400" dirty="0">
                <a:solidFill>
                  <a:srgbClr val="FF0000"/>
                </a:solidFill>
              </a:rPr>
              <a:t>.</a:t>
            </a:r>
            <a:endParaRPr lang="ja-JP" altLang="ja-JP" sz="2400" dirty="0">
              <a:solidFill>
                <a:srgbClr val="FF0000"/>
              </a:solidFill>
            </a:endParaRPr>
          </a:p>
          <a:p>
            <a:pPr fontAlgn="ctr"/>
            <a:r>
              <a:rPr lang="ja-JP" altLang="ja-JP" sz="2400" dirty="0" smtClean="0"/>
              <a:t>母</a:t>
            </a:r>
            <a:r>
              <a:rPr lang="ja-JP" altLang="ja-JP" sz="2400" dirty="0"/>
              <a:t>は、</a:t>
            </a:r>
            <a:r>
              <a:rPr lang="ja-JP" altLang="ja-JP" sz="2400" b="1" u="sng" dirty="0"/>
              <a:t>私が</a:t>
            </a:r>
            <a:r>
              <a:rPr lang="ja-JP" altLang="ja-JP" sz="2400" b="1" dirty="0"/>
              <a:t>テレビを見るの</a:t>
            </a:r>
            <a:r>
              <a:rPr lang="ja-JP" altLang="ja-JP" sz="2400" dirty="0"/>
              <a:t>を叱った</a:t>
            </a:r>
            <a:r>
              <a:rPr lang="ja-JP" altLang="ja-JP" sz="2400" dirty="0" smtClean="0"/>
              <a:t>。</a:t>
            </a:r>
            <a:endParaRPr lang="en-US" altLang="ja-JP" sz="2400" dirty="0" smtClean="0"/>
          </a:p>
          <a:p>
            <a:pPr fontAlgn="ctr"/>
            <a:endParaRPr lang="ja-JP" altLang="ja-JP" sz="800" dirty="0"/>
          </a:p>
          <a:p>
            <a:pPr marL="457200" indent="-457200" fontAlgn="ctr">
              <a:buFont typeface="+mj-lt"/>
              <a:buAutoNum type="arabicPeriod" startAt="4"/>
            </a:pPr>
            <a:r>
              <a:rPr lang="en-US" altLang="ja-JP" sz="2400" dirty="0" smtClean="0"/>
              <a:t>She </a:t>
            </a:r>
            <a:r>
              <a:rPr lang="en-US" altLang="ja-JP" sz="2400" dirty="0"/>
              <a:t>scolded </a:t>
            </a:r>
            <a:r>
              <a:rPr lang="en-US" altLang="ja-JP" sz="2400" b="1" u="sng" dirty="0">
                <a:solidFill>
                  <a:srgbClr val="FF0000"/>
                </a:solidFill>
              </a:rPr>
              <a:t>Mike</a:t>
            </a:r>
            <a:r>
              <a:rPr lang="en-US" altLang="ja-JP" sz="2400" b="1" dirty="0">
                <a:solidFill>
                  <a:srgbClr val="FF0000"/>
                </a:solidFill>
              </a:rPr>
              <a:t> for his watching television</a:t>
            </a:r>
            <a:r>
              <a:rPr lang="en-US" altLang="ja-JP" sz="2400" dirty="0">
                <a:solidFill>
                  <a:srgbClr val="FF0000"/>
                </a:solidFill>
              </a:rPr>
              <a:t>.</a:t>
            </a:r>
            <a:endParaRPr lang="ja-JP" altLang="ja-JP" sz="2400" dirty="0">
              <a:solidFill>
                <a:srgbClr val="FF0000"/>
              </a:solidFill>
            </a:endParaRPr>
          </a:p>
          <a:p>
            <a:pPr fontAlgn="ctr"/>
            <a:r>
              <a:rPr lang="ja-JP" altLang="ja-JP" sz="2400" dirty="0" smtClean="0"/>
              <a:t>彼女</a:t>
            </a:r>
            <a:r>
              <a:rPr lang="ja-JP" altLang="ja-JP" sz="2400" dirty="0"/>
              <a:t>は、</a:t>
            </a:r>
            <a:r>
              <a:rPr lang="ja-JP" altLang="ja-JP" sz="2400" b="1" u="sng" dirty="0"/>
              <a:t>マイクが</a:t>
            </a:r>
            <a:r>
              <a:rPr lang="ja-JP" altLang="ja-JP" sz="2400" b="1" dirty="0"/>
              <a:t>テレビを見るの</a:t>
            </a:r>
            <a:r>
              <a:rPr lang="ja-JP" altLang="ja-JP" sz="2400" dirty="0"/>
              <a:t>を叱った</a:t>
            </a:r>
            <a:r>
              <a:rPr lang="ja-JP" altLang="ja-JP" sz="2400" dirty="0" smtClean="0"/>
              <a:t>。</a:t>
            </a:r>
            <a:endParaRPr lang="en-US" altLang="ja-JP" sz="2400" dirty="0" smtClean="0"/>
          </a:p>
          <a:p>
            <a:pPr fontAlgn="ctr"/>
            <a:endParaRPr lang="ja-JP" altLang="ja-JP" sz="800" dirty="0"/>
          </a:p>
          <a:p>
            <a:pPr marL="457200" indent="-457200" fontAlgn="ctr">
              <a:buFont typeface="+mj-lt"/>
              <a:buAutoNum type="arabicPeriod" startAt="5"/>
            </a:pPr>
            <a:r>
              <a:rPr lang="en-US" altLang="ja-JP" sz="2400" b="1" u="sng" dirty="0" smtClean="0">
                <a:solidFill>
                  <a:srgbClr val="FF0000"/>
                </a:solidFill>
              </a:rPr>
              <a:t>Not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</a:rPr>
              <a:t>eating anything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is unhealthy.</a:t>
            </a:r>
            <a:endParaRPr lang="ja-JP" altLang="ja-JP" sz="2400" dirty="0"/>
          </a:p>
          <a:p>
            <a:pPr fontAlgn="ctr"/>
            <a:r>
              <a:rPr lang="ja-JP" altLang="ja-JP" sz="2400" b="1" dirty="0" smtClean="0"/>
              <a:t>何</a:t>
            </a:r>
            <a:r>
              <a:rPr lang="ja-JP" altLang="ja-JP" sz="2400" b="1" dirty="0"/>
              <a:t>も食べ</a:t>
            </a:r>
            <a:r>
              <a:rPr lang="ja-JP" altLang="ja-JP" sz="2400" b="1" u="sng" dirty="0"/>
              <a:t>ない</a:t>
            </a:r>
            <a:r>
              <a:rPr lang="ja-JP" altLang="ja-JP" sz="2400" b="1" dirty="0"/>
              <a:t>の</a:t>
            </a:r>
            <a:r>
              <a:rPr lang="ja-JP" altLang="ja-JP" sz="2400" dirty="0"/>
              <a:t>は不健康だ</a:t>
            </a:r>
            <a:r>
              <a:rPr lang="ja-JP" altLang="ja-JP" sz="2400" dirty="0" smtClean="0"/>
              <a:t>。</a:t>
            </a:r>
            <a:endParaRPr lang="ja-JP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47586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何かに似ていませんか？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そう、不定詞の名詞的用法（～すること）と同じです。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しかし、不定詞と動名詞には違いがあります。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/>
              <a:t>どのよう</a:t>
            </a:r>
            <a:r>
              <a:rPr lang="ja-JP" altLang="en-US" sz="2800" dirty="0" smtClean="0"/>
              <a:t>に見分けるか？知っていますか？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5709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不定詞と動名詞の違い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不定詞・動名詞には違いがある。</a:t>
            </a:r>
            <a:r>
              <a:rPr lang="ja-JP" altLang="en-US" sz="2800" dirty="0" smtClean="0"/>
              <a:t>中学２年の英語において重要なポイントとなる。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不定</a:t>
            </a:r>
            <a:r>
              <a:rPr lang="ja-JP" altLang="en-US" sz="2800" dirty="0"/>
              <a:t>詞は未来志向、動名詞は現在志向の傾向がある 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動詞</a:t>
            </a:r>
            <a:r>
              <a:rPr lang="ja-JP" altLang="en-US" sz="2800" dirty="0"/>
              <a:t>によって、目的語に、どちらかしか取れない・どちらも取れるが意味が異なるものがある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問題は２のパターン。これをキチンと理解しておくこと 。</a:t>
            </a:r>
            <a:endParaRPr lang="ja-JP" altLang="en-US" sz="2800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72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不定詞しか取れない動詞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340768"/>
            <a:ext cx="7776360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不定詞を取るもの－</a:t>
            </a:r>
            <a:r>
              <a:rPr lang="ja-JP" altLang="en-US" sz="2400" b="1" dirty="0"/>
              <a:t>未来志向</a:t>
            </a:r>
            <a:r>
              <a:rPr lang="ja-JP" altLang="en-US" sz="2400" dirty="0" smtClean="0"/>
              <a:t>－</a:t>
            </a:r>
            <a:endParaRPr lang="en-US" altLang="ja-JP" sz="2400" dirty="0" smtClean="0"/>
          </a:p>
          <a:p>
            <a:r>
              <a:rPr lang="en-US" altLang="ja-JP" sz="2400" b="1" dirty="0" smtClean="0">
                <a:solidFill>
                  <a:srgbClr val="FF0000"/>
                </a:solidFill>
              </a:rPr>
              <a:t>want,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expect,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intend,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decide,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hesitate,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hope,  wish.......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I </a:t>
            </a:r>
            <a:r>
              <a:rPr lang="en-US" altLang="ja-JP" sz="2400" dirty="0"/>
              <a:t>want to do baseball. </a:t>
            </a:r>
          </a:p>
          <a:p>
            <a:r>
              <a:rPr lang="ja-JP" altLang="en-US" sz="2400" dirty="0" smtClean="0"/>
              <a:t>私</a:t>
            </a:r>
            <a:r>
              <a:rPr lang="ja-JP" altLang="en-US" sz="2400" dirty="0"/>
              <a:t>は野球がしたい。 </a:t>
            </a:r>
            <a:endParaRPr lang="en-US" altLang="ja-JP" sz="2400" dirty="0" smtClean="0"/>
          </a:p>
          <a:p>
            <a:endParaRPr lang="ja-JP" altLang="en-US" sz="2400" dirty="0"/>
          </a:p>
          <a:p>
            <a:r>
              <a:rPr lang="en-US" altLang="ja-JP" sz="2400" dirty="0" smtClean="0"/>
              <a:t>He </a:t>
            </a:r>
            <a:r>
              <a:rPr lang="en-US" altLang="ja-JP" sz="2400" dirty="0"/>
              <a:t>intended to do his best. </a:t>
            </a:r>
          </a:p>
          <a:p>
            <a:r>
              <a:rPr lang="ja-JP" altLang="en-US" sz="2400" dirty="0" smtClean="0"/>
              <a:t>彼</a:t>
            </a:r>
            <a:r>
              <a:rPr lang="ja-JP" altLang="en-US" sz="2400" dirty="0"/>
              <a:t>は自分のベストを尽くすつもりだった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lang="ja-JP" altLang="en-US" sz="2400" dirty="0" smtClean="0"/>
              <a:t> </a:t>
            </a:r>
            <a:endParaRPr lang="ja-JP" altLang="en-US" sz="2400" dirty="0"/>
          </a:p>
          <a:p>
            <a:r>
              <a:rPr lang="en-US" altLang="ja-JP" sz="2400" dirty="0" smtClean="0"/>
              <a:t>I </a:t>
            </a:r>
            <a:r>
              <a:rPr lang="en-US" altLang="ja-JP" sz="2400" dirty="0"/>
              <a:t>decided to go to America. </a:t>
            </a:r>
          </a:p>
          <a:p>
            <a:r>
              <a:rPr lang="ja-JP" altLang="en-US" sz="2400" dirty="0" smtClean="0"/>
              <a:t>私</a:t>
            </a:r>
            <a:r>
              <a:rPr lang="ja-JP" altLang="en-US" sz="2400" dirty="0"/>
              <a:t>はアメリカに行くことに決めた。 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I </a:t>
            </a:r>
            <a:r>
              <a:rPr lang="en-US" altLang="ja-JP" sz="2400" dirty="0"/>
              <a:t>wish to be a doctor. </a:t>
            </a:r>
          </a:p>
          <a:p>
            <a:r>
              <a:rPr lang="ja-JP" altLang="en-US" sz="2400" dirty="0" smtClean="0"/>
              <a:t>医者</a:t>
            </a:r>
            <a:r>
              <a:rPr lang="ja-JP" altLang="en-US" sz="2400" dirty="0"/>
              <a:t>になりたいなぁ。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066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動名詞</a:t>
            </a:r>
            <a:r>
              <a:rPr kumimoji="1" lang="ja-JP" altLang="en-US" dirty="0" smtClean="0"/>
              <a:t>しか取れない動詞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340768"/>
            <a:ext cx="7910435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動名詞を取るもの－</a:t>
            </a:r>
            <a:r>
              <a:rPr lang="ja-JP" altLang="en-US" sz="2400" b="1" dirty="0"/>
              <a:t>現在志向</a:t>
            </a:r>
            <a:r>
              <a:rPr lang="ja-JP" altLang="en-US" sz="2400" dirty="0" smtClean="0"/>
              <a:t>－</a:t>
            </a:r>
            <a:endParaRPr lang="en-US" altLang="ja-JP" sz="2400" dirty="0" smtClean="0"/>
          </a:p>
          <a:p>
            <a:r>
              <a:rPr lang="en-US" altLang="ja-JP" sz="2400" b="1" dirty="0" smtClean="0">
                <a:solidFill>
                  <a:srgbClr val="FF0000"/>
                </a:solidFill>
              </a:rPr>
              <a:t>finish</a:t>
            </a:r>
            <a:r>
              <a:rPr lang="en-US" altLang="ja-JP" sz="2400" dirty="0" smtClean="0">
                <a:solidFill>
                  <a:srgbClr val="FF0000"/>
                </a:solidFill>
              </a:rPr>
              <a:t>,</a:t>
            </a: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enjoy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dirty="0" smtClean="0">
                <a:solidFill>
                  <a:srgbClr val="FF0000"/>
                </a:solidFill>
              </a:rPr>
              <a:t>,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give </a:t>
            </a:r>
            <a:r>
              <a:rPr lang="en-US" altLang="ja-JP" sz="2400" b="1" dirty="0">
                <a:solidFill>
                  <a:srgbClr val="FF0000"/>
                </a:solidFill>
              </a:rPr>
              <a:t>up</a:t>
            </a:r>
            <a:r>
              <a:rPr lang="en-US" altLang="ja-JP" sz="2400" dirty="0" smtClean="0">
                <a:solidFill>
                  <a:srgbClr val="FF0000"/>
                </a:solidFill>
              </a:rPr>
              <a:t>,</a:t>
            </a: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keep,  mind,  escape,  postpone</a:t>
            </a:r>
            <a:r>
              <a:rPr lang="en-US" altLang="ja-JP" sz="2400" dirty="0" smtClean="0">
                <a:solidFill>
                  <a:srgbClr val="FF0000"/>
                </a:solidFill>
              </a:rPr>
              <a:t>.......</a:t>
            </a:r>
          </a:p>
          <a:p>
            <a:endParaRPr lang="en-US" altLang="ja-JP" sz="2800" dirty="0" smtClean="0"/>
          </a:p>
          <a:p>
            <a:r>
              <a:rPr lang="en-US" altLang="ja-JP" sz="2400" dirty="0" smtClean="0"/>
              <a:t>I </a:t>
            </a:r>
            <a:r>
              <a:rPr lang="en-US" altLang="ja-JP" sz="2400" dirty="0"/>
              <a:t>enjoyed reading this book. </a:t>
            </a:r>
          </a:p>
          <a:p>
            <a:r>
              <a:rPr lang="ja-JP" altLang="en-US" sz="2400" dirty="0" smtClean="0"/>
              <a:t>この本</a:t>
            </a:r>
            <a:r>
              <a:rPr lang="ja-JP" altLang="en-US" sz="2400" dirty="0"/>
              <a:t>を読むのを楽しんだ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lang="ja-JP" altLang="en-US" sz="2400" dirty="0" smtClean="0"/>
              <a:t> </a:t>
            </a:r>
            <a:endParaRPr lang="ja-JP" altLang="en-US" sz="2400" dirty="0"/>
          </a:p>
          <a:p>
            <a:r>
              <a:rPr lang="en-US" altLang="ja-JP" sz="2400" dirty="0" smtClean="0"/>
              <a:t>He </a:t>
            </a:r>
            <a:r>
              <a:rPr lang="en-US" altLang="ja-JP" sz="2400" dirty="0"/>
              <a:t>finished doing his homework. </a:t>
            </a:r>
          </a:p>
          <a:p>
            <a:r>
              <a:rPr lang="ja-JP" altLang="en-US" sz="2400" dirty="0" smtClean="0"/>
              <a:t>彼</a:t>
            </a:r>
            <a:r>
              <a:rPr lang="ja-JP" altLang="en-US" sz="2400" dirty="0"/>
              <a:t>は、宿題をし終えた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r>
              <a:rPr lang="en-US" altLang="ja-JP" sz="2400" dirty="0"/>
              <a:t>I </a:t>
            </a:r>
            <a:r>
              <a:rPr lang="en-US" altLang="ja-JP" sz="2400" dirty="0" smtClean="0"/>
              <a:t>gave </a:t>
            </a:r>
            <a:r>
              <a:rPr lang="en-US" altLang="ja-JP" sz="2400" dirty="0"/>
              <a:t>up my winning on the race. </a:t>
            </a:r>
          </a:p>
          <a:p>
            <a:r>
              <a:rPr lang="ja-JP" altLang="en-US" sz="2400" dirty="0" smtClean="0"/>
              <a:t>私</a:t>
            </a:r>
            <a:r>
              <a:rPr lang="ja-JP" altLang="en-US" sz="2400" dirty="0"/>
              <a:t>はそのレースで勝つのを諦めた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lang="ja-JP" altLang="en-US" sz="2400" dirty="0" smtClean="0"/>
              <a:t> </a:t>
            </a:r>
            <a:endParaRPr lang="ja-JP" altLang="en-US" sz="2400" dirty="0"/>
          </a:p>
          <a:p>
            <a:r>
              <a:rPr lang="en-US" altLang="ja-JP" sz="2400" dirty="0" smtClean="0"/>
              <a:t>I </a:t>
            </a:r>
            <a:r>
              <a:rPr lang="en-US" altLang="ja-JP" sz="2400" dirty="0"/>
              <a:t>keep waiting for you. </a:t>
            </a:r>
          </a:p>
          <a:p>
            <a:r>
              <a:rPr lang="ja-JP" altLang="en-US" sz="2400" dirty="0" smtClean="0"/>
              <a:t>私</a:t>
            </a:r>
            <a:r>
              <a:rPr lang="ja-JP" altLang="en-US" sz="2400" dirty="0"/>
              <a:t>は待ち続けています。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274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どちら</a:t>
            </a:r>
            <a:r>
              <a:rPr lang="ja-JP" altLang="en-US" dirty="0" smtClean="0"/>
              <a:t>も取るが意味が変わるもの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781049"/>
              </p:ext>
            </p:extLst>
          </p:nvPr>
        </p:nvGraphicFramePr>
        <p:xfrm>
          <a:off x="395536" y="1484784"/>
          <a:ext cx="8496943" cy="4964951"/>
        </p:xfrm>
        <a:graphic>
          <a:graphicData uri="http://schemas.openxmlformats.org/drawingml/2006/table">
            <a:tbl>
              <a:tblPr/>
              <a:tblGrid>
                <a:gridCol w="800795"/>
                <a:gridCol w="3960154"/>
                <a:gridCol w="3735994"/>
              </a:tblGrid>
              <a:tr h="720080">
                <a:tc>
                  <a:txBody>
                    <a:bodyPr/>
                    <a:lstStyle/>
                    <a:p>
                      <a:r>
                        <a:rPr lang="en-US" altLang="ja-JP" sz="2000" dirty="0"/>
                        <a:t>1.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a)　He stopped </a:t>
                      </a:r>
                      <a:r>
                        <a:rPr lang="en-US" sz="2000" b="1"/>
                        <a:t>to smoke</a:t>
                      </a:r>
                      <a:r>
                        <a:rPr lang="en-US" sz="2000"/>
                        <a:t>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+mn-lt"/>
                        </a:rPr>
                        <a:t>a) </a:t>
                      </a:r>
                      <a:r>
                        <a:rPr lang="ja-JP" altLang="en-US" sz="1400" dirty="0">
                          <a:latin typeface="+mn-lt"/>
                        </a:rPr>
                        <a:t>彼は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煙草を吸うために</a:t>
                      </a:r>
                      <a:r>
                        <a:rPr lang="ja-JP" altLang="en-US" sz="1400" dirty="0" smtClean="0">
                          <a:latin typeface="+mn-lt"/>
                        </a:rPr>
                        <a:t>立ち止まった。</a:t>
                      </a:r>
                      <a:endParaRPr lang="ja-JP" altLang="en-US" sz="1400" dirty="0"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endParaRPr lang="ja-JP" altLang="en-US" sz="2000"/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b)　He stopped </a:t>
                      </a:r>
                      <a:r>
                        <a:rPr lang="en-US" sz="2000" b="1"/>
                        <a:t>smoking</a:t>
                      </a:r>
                      <a:r>
                        <a:rPr lang="en-US" sz="2000"/>
                        <a:t>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+mn-lt"/>
                        </a:rPr>
                        <a:t>b) </a:t>
                      </a:r>
                      <a:r>
                        <a:rPr lang="ja-JP" altLang="en-US" sz="1400" dirty="0">
                          <a:latin typeface="+mn-lt"/>
                        </a:rPr>
                        <a:t>彼は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煙草（煙草を吸うこと）</a:t>
                      </a:r>
                      <a:r>
                        <a:rPr lang="ja-JP" altLang="en-US" sz="1400" dirty="0">
                          <a:latin typeface="+mn-lt"/>
                        </a:rPr>
                        <a:t>をやめた。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altLang="ja-JP" sz="2000"/>
                        <a:t>2.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a)　I forgot </a:t>
                      </a:r>
                      <a:r>
                        <a:rPr lang="en-US" sz="2000" b="1"/>
                        <a:t>to clean my room</a:t>
                      </a:r>
                      <a:r>
                        <a:rPr lang="en-US" sz="2000"/>
                        <a:t>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+mn-lt"/>
                        </a:rPr>
                        <a:t>a) </a:t>
                      </a:r>
                      <a:r>
                        <a:rPr lang="ja-JP" altLang="en-US" sz="1400" dirty="0">
                          <a:latin typeface="+mn-lt"/>
                        </a:rPr>
                        <a:t>私は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部屋を掃除するの</a:t>
                      </a:r>
                      <a:r>
                        <a:rPr lang="ja-JP" altLang="en-US" sz="1400" dirty="0">
                          <a:latin typeface="+mn-lt"/>
                        </a:rPr>
                        <a:t>を忘れた。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endParaRPr lang="ja-JP" altLang="en-US" sz="2000"/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b)　I forgot </a:t>
                      </a:r>
                      <a:r>
                        <a:rPr lang="en-US" sz="2000" b="1"/>
                        <a:t>cleaning my room</a:t>
                      </a:r>
                      <a:r>
                        <a:rPr lang="en-US" sz="2000"/>
                        <a:t>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+mn-lt"/>
                        </a:rPr>
                        <a:t>b) </a:t>
                      </a:r>
                      <a:r>
                        <a:rPr lang="ja-JP" altLang="en-US" sz="1400" dirty="0">
                          <a:latin typeface="+mn-lt"/>
                        </a:rPr>
                        <a:t>私は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部屋を掃除したこと</a:t>
                      </a:r>
                      <a:r>
                        <a:rPr lang="ja-JP" altLang="en-US" sz="1400" dirty="0">
                          <a:latin typeface="+mn-lt"/>
                        </a:rPr>
                        <a:t>を忘れた。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8467">
                <a:tc>
                  <a:txBody>
                    <a:bodyPr/>
                    <a:lstStyle/>
                    <a:p>
                      <a:r>
                        <a:rPr lang="en-US" altLang="ja-JP" sz="2000"/>
                        <a:t>3.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a)　I remember </a:t>
                      </a:r>
                      <a:r>
                        <a:rPr lang="en-US" sz="2000" b="1"/>
                        <a:t>to clean my room</a:t>
                      </a:r>
                      <a:r>
                        <a:rPr lang="en-US" sz="2000"/>
                        <a:t>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+mn-lt"/>
                        </a:rPr>
                        <a:t>a) </a:t>
                      </a:r>
                      <a:r>
                        <a:rPr lang="ja-JP" altLang="en-US" sz="1400" dirty="0">
                          <a:latin typeface="+mn-lt"/>
                        </a:rPr>
                        <a:t>私は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部屋を掃除するの</a:t>
                      </a:r>
                      <a:r>
                        <a:rPr lang="ja-JP" altLang="en-US" sz="1400" dirty="0">
                          <a:latin typeface="+mn-lt"/>
                        </a:rPr>
                        <a:t>を忘れないように</a:t>
                      </a:r>
                      <a:r>
                        <a:rPr lang="ja-JP" altLang="en-US" sz="1400" dirty="0" smtClean="0">
                          <a:latin typeface="+mn-lt"/>
                        </a:rPr>
                        <a:t>する。</a:t>
                      </a:r>
                      <a:endParaRPr lang="ja-JP" altLang="en-US" sz="1400" dirty="0"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endParaRPr lang="ja-JP" altLang="en-US" sz="2000"/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b)　I remember </a:t>
                      </a:r>
                      <a:r>
                        <a:rPr lang="en-US" sz="2000" b="1"/>
                        <a:t>cleaning my room</a:t>
                      </a:r>
                      <a:r>
                        <a:rPr lang="en-US" sz="2000"/>
                        <a:t>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+mn-lt"/>
                        </a:rPr>
                        <a:t>b) </a:t>
                      </a:r>
                      <a:r>
                        <a:rPr lang="ja-JP" altLang="en-US" sz="1400" dirty="0">
                          <a:latin typeface="+mn-lt"/>
                        </a:rPr>
                        <a:t>私は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部屋を掃除したこと</a:t>
                      </a:r>
                      <a:r>
                        <a:rPr lang="ja-JP" altLang="en-US" sz="1400" dirty="0">
                          <a:latin typeface="+mn-lt"/>
                        </a:rPr>
                        <a:t>を覚えている。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altLang="ja-JP" sz="2000"/>
                        <a:t>4.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a)　I tried </a:t>
                      </a:r>
                      <a:r>
                        <a:rPr lang="en-US" sz="2000" b="1"/>
                        <a:t>to open the door</a:t>
                      </a:r>
                      <a:r>
                        <a:rPr lang="en-US" sz="2000"/>
                        <a:t>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+mn-lt"/>
                        </a:rPr>
                        <a:t>a) </a:t>
                      </a:r>
                      <a:r>
                        <a:rPr lang="ja-JP" altLang="en-US" sz="1400" dirty="0">
                          <a:latin typeface="+mn-lt"/>
                        </a:rPr>
                        <a:t>私は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ドアを開け</a:t>
                      </a:r>
                      <a:r>
                        <a:rPr lang="ja-JP" altLang="en-US" sz="1400" dirty="0">
                          <a:latin typeface="+mn-lt"/>
                        </a:rPr>
                        <a:t>ようとした。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ja-JP" altLang="en-US" sz="2000"/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b)　I tried </a:t>
                      </a:r>
                      <a:r>
                        <a:rPr lang="en-US" sz="2000" b="1"/>
                        <a:t>opening the door</a:t>
                      </a:r>
                      <a:r>
                        <a:rPr lang="en-US" sz="2000"/>
                        <a:t>.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+mn-lt"/>
                        </a:rPr>
                        <a:t>b) </a:t>
                      </a:r>
                      <a:r>
                        <a:rPr lang="ja-JP" altLang="en-US" sz="1400" dirty="0">
                          <a:latin typeface="+mn-lt"/>
                        </a:rPr>
                        <a:t>私は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ドアを開けることを</a:t>
                      </a:r>
                      <a:r>
                        <a:rPr lang="ja-JP" altLang="en-US" sz="1400" dirty="0">
                          <a:latin typeface="+mn-lt"/>
                        </a:rPr>
                        <a:t>試した。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5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464</Words>
  <Application>Microsoft Office PowerPoint</Application>
  <PresentationFormat>画面に合わせる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English Lesson</vt:lpstr>
      <vt:lpstr>動名詞</vt:lpstr>
      <vt:lpstr>動名詞の基本</vt:lpstr>
      <vt:lpstr>何かに似ていませんか？  そう、不定詞の名詞的用法（～すること）と同じです。 しかし、不定詞と動名詞には違いがあります。 どのように見分けるか？知っていますか？</vt:lpstr>
      <vt:lpstr>不定詞と動名詞の違い</vt:lpstr>
      <vt:lpstr>不定詞しか取れない動詞</vt:lpstr>
      <vt:lpstr>動名詞しか取れない動詞</vt:lpstr>
      <vt:lpstr>どちらも取るが意味が変わるもの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Lesson</dc:title>
  <dc:creator>Hiroshi Kaga</dc:creator>
  <cp:lastModifiedBy>Hiroshi Kaga</cp:lastModifiedBy>
  <cp:revision>28</cp:revision>
  <dcterms:created xsi:type="dcterms:W3CDTF">2013-10-11T04:42:28Z</dcterms:created>
  <dcterms:modified xsi:type="dcterms:W3CDTF">2013-10-20T12:57:11Z</dcterms:modified>
</cp:coreProperties>
</file>