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9" r:id="rId3"/>
    <p:sldId id="282" r:id="rId4"/>
    <p:sldId id="283" r:id="rId5"/>
    <p:sldId id="293" r:id="rId6"/>
    <p:sldId id="284" r:id="rId7"/>
    <p:sldId id="285" r:id="rId8"/>
    <p:sldId id="286" r:id="rId9"/>
    <p:sldId id="287" r:id="rId10"/>
    <p:sldId id="288" r:id="rId11"/>
    <p:sldId id="289" r:id="rId12"/>
    <p:sldId id="290" r:id="rId13"/>
    <p:sldId id="291" r:id="rId14"/>
    <p:sldId id="292"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717" autoAdjust="0"/>
  </p:normalViewPr>
  <p:slideViewPr>
    <p:cSldViewPr>
      <p:cViewPr varScale="1">
        <p:scale>
          <a:sx n="62" d="100"/>
          <a:sy n="62" d="100"/>
        </p:scale>
        <p:origin x="-153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C22938-5B65-4650-8E17-F0FE9BDB8D20}" type="datetimeFigureOut">
              <a:rPr kumimoji="1" lang="ja-JP" altLang="en-US" smtClean="0"/>
              <a:t>2014/2/15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3269EF-3265-4FD5-8186-AEF3C1DB2198}" type="slidenum">
              <a:rPr kumimoji="1" lang="ja-JP" altLang="en-US" smtClean="0"/>
              <a:t>‹#›</a:t>
            </a:fld>
            <a:endParaRPr kumimoji="1" lang="ja-JP" altLang="en-US"/>
          </a:p>
        </p:txBody>
      </p:sp>
    </p:spTree>
    <p:extLst>
      <p:ext uri="{BB962C8B-B14F-4D97-AF65-F5344CB8AC3E}">
        <p14:creationId xmlns:p14="http://schemas.microsoft.com/office/powerpoint/2010/main" val="26087954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3269EF-3265-4FD5-8186-AEF3C1DB2198}" type="slidenum">
              <a:rPr kumimoji="1" lang="ja-JP" altLang="en-US" smtClean="0"/>
              <a:t>3</a:t>
            </a:fld>
            <a:endParaRPr kumimoji="1" lang="ja-JP" altLang="en-US"/>
          </a:p>
        </p:txBody>
      </p:sp>
    </p:spTree>
    <p:extLst>
      <p:ext uri="{BB962C8B-B14F-4D97-AF65-F5344CB8AC3E}">
        <p14:creationId xmlns:p14="http://schemas.microsoft.com/office/powerpoint/2010/main" val="3072148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AA19D1B-0978-4D59-8D50-50E75BE58525}" type="datetimeFigureOut">
              <a:rPr kumimoji="1" lang="ja-JP" altLang="en-US" smtClean="0"/>
              <a:t>2014/2/15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7AC283C-F1DD-4960-9522-4B4DD8E554D1}" type="slidenum">
              <a:rPr kumimoji="1" lang="ja-JP" altLang="en-US" smtClean="0"/>
              <a:t>‹#›</a:t>
            </a:fld>
            <a:endParaRPr kumimoji="1" lang="ja-JP" altLang="en-US" dirty="0"/>
          </a:p>
        </p:txBody>
      </p:sp>
    </p:spTree>
    <p:extLst>
      <p:ext uri="{BB962C8B-B14F-4D97-AF65-F5344CB8AC3E}">
        <p14:creationId xmlns:p14="http://schemas.microsoft.com/office/powerpoint/2010/main" val="4199966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AA19D1B-0978-4D59-8D50-50E75BE58525}" type="datetimeFigureOut">
              <a:rPr kumimoji="1" lang="ja-JP" altLang="en-US" smtClean="0"/>
              <a:t>2014/2/15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7AC283C-F1DD-4960-9522-4B4DD8E554D1}" type="slidenum">
              <a:rPr kumimoji="1" lang="ja-JP" altLang="en-US" smtClean="0"/>
              <a:t>‹#›</a:t>
            </a:fld>
            <a:endParaRPr kumimoji="1" lang="ja-JP" altLang="en-US" dirty="0"/>
          </a:p>
        </p:txBody>
      </p:sp>
    </p:spTree>
    <p:extLst>
      <p:ext uri="{BB962C8B-B14F-4D97-AF65-F5344CB8AC3E}">
        <p14:creationId xmlns:p14="http://schemas.microsoft.com/office/powerpoint/2010/main" val="689918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AA19D1B-0978-4D59-8D50-50E75BE58525}" type="datetimeFigureOut">
              <a:rPr kumimoji="1" lang="ja-JP" altLang="en-US" smtClean="0"/>
              <a:t>2014/2/15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7AC283C-F1DD-4960-9522-4B4DD8E554D1}" type="slidenum">
              <a:rPr kumimoji="1" lang="ja-JP" altLang="en-US" smtClean="0"/>
              <a:t>‹#›</a:t>
            </a:fld>
            <a:endParaRPr kumimoji="1" lang="ja-JP" altLang="en-US" dirty="0"/>
          </a:p>
        </p:txBody>
      </p:sp>
    </p:spTree>
    <p:extLst>
      <p:ext uri="{BB962C8B-B14F-4D97-AF65-F5344CB8AC3E}">
        <p14:creationId xmlns:p14="http://schemas.microsoft.com/office/powerpoint/2010/main" val="1309249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AA19D1B-0978-4D59-8D50-50E75BE58525}" type="datetimeFigureOut">
              <a:rPr kumimoji="1" lang="ja-JP" altLang="en-US" smtClean="0"/>
              <a:t>2014/2/15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7AC283C-F1DD-4960-9522-4B4DD8E554D1}" type="slidenum">
              <a:rPr kumimoji="1" lang="ja-JP" altLang="en-US" smtClean="0"/>
              <a:t>‹#›</a:t>
            </a:fld>
            <a:endParaRPr kumimoji="1" lang="ja-JP" altLang="en-US" dirty="0"/>
          </a:p>
        </p:txBody>
      </p:sp>
    </p:spTree>
    <p:extLst>
      <p:ext uri="{BB962C8B-B14F-4D97-AF65-F5344CB8AC3E}">
        <p14:creationId xmlns:p14="http://schemas.microsoft.com/office/powerpoint/2010/main" val="1287652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AA19D1B-0978-4D59-8D50-50E75BE58525}" type="datetimeFigureOut">
              <a:rPr kumimoji="1" lang="ja-JP" altLang="en-US" smtClean="0"/>
              <a:t>2014/2/15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7AC283C-F1DD-4960-9522-4B4DD8E554D1}" type="slidenum">
              <a:rPr kumimoji="1" lang="ja-JP" altLang="en-US" smtClean="0"/>
              <a:t>‹#›</a:t>
            </a:fld>
            <a:endParaRPr kumimoji="1" lang="ja-JP" altLang="en-US" dirty="0"/>
          </a:p>
        </p:txBody>
      </p:sp>
    </p:spTree>
    <p:extLst>
      <p:ext uri="{BB962C8B-B14F-4D97-AF65-F5344CB8AC3E}">
        <p14:creationId xmlns:p14="http://schemas.microsoft.com/office/powerpoint/2010/main" val="3049394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AA19D1B-0978-4D59-8D50-50E75BE58525}" type="datetimeFigureOut">
              <a:rPr kumimoji="1" lang="ja-JP" altLang="en-US" smtClean="0"/>
              <a:t>2014/2/15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B7AC283C-F1DD-4960-9522-4B4DD8E554D1}" type="slidenum">
              <a:rPr kumimoji="1" lang="ja-JP" altLang="en-US" smtClean="0"/>
              <a:t>‹#›</a:t>
            </a:fld>
            <a:endParaRPr kumimoji="1" lang="ja-JP" altLang="en-US" dirty="0"/>
          </a:p>
        </p:txBody>
      </p:sp>
    </p:spTree>
    <p:extLst>
      <p:ext uri="{BB962C8B-B14F-4D97-AF65-F5344CB8AC3E}">
        <p14:creationId xmlns:p14="http://schemas.microsoft.com/office/powerpoint/2010/main" val="1348846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AA19D1B-0978-4D59-8D50-50E75BE58525}" type="datetimeFigureOut">
              <a:rPr kumimoji="1" lang="ja-JP" altLang="en-US" smtClean="0"/>
              <a:t>2014/2/15</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B7AC283C-F1DD-4960-9522-4B4DD8E554D1}" type="slidenum">
              <a:rPr kumimoji="1" lang="ja-JP" altLang="en-US" smtClean="0"/>
              <a:t>‹#›</a:t>
            </a:fld>
            <a:endParaRPr kumimoji="1" lang="ja-JP" altLang="en-US" dirty="0"/>
          </a:p>
        </p:txBody>
      </p:sp>
    </p:spTree>
    <p:extLst>
      <p:ext uri="{BB962C8B-B14F-4D97-AF65-F5344CB8AC3E}">
        <p14:creationId xmlns:p14="http://schemas.microsoft.com/office/powerpoint/2010/main" val="63047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AA19D1B-0978-4D59-8D50-50E75BE58525}" type="datetimeFigureOut">
              <a:rPr kumimoji="1" lang="ja-JP" altLang="en-US" smtClean="0"/>
              <a:t>2014/2/15</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B7AC283C-F1DD-4960-9522-4B4DD8E554D1}" type="slidenum">
              <a:rPr kumimoji="1" lang="ja-JP" altLang="en-US" smtClean="0"/>
              <a:t>‹#›</a:t>
            </a:fld>
            <a:endParaRPr kumimoji="1" lang="ja-JP" altLang="en-US" dirty="0"/>
          </a:p>
        </p:txBody>
      </p:sp>
    </p:spTree>
    <p:extLst>
      <p:ext uri="{BB962C8B-B14F-4D97-AF65-F5344CB8AC3E}">
        <p14:creationId xmlns:p14="http://schemas.microsoft.com/office/powerpoint/2010/main" val="3078155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AA19D1B-0978-4D59-8D50-50E75BE58525}" type="datetimeFigureOut">
              <a:rPr kumimoji="1" lang="ja-JP" altLang="en-US" smtClean="0"/>
              <a:t>2014/2/15</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B7AC283C-F1DD-4960-9522-4B4DD8E554D1}" type="slidenum">
              <a:rPr kumimoji="1" lang="ja-JP" altLang="en-US" smtClean="0"/>
              <a:t>‹#›</a:t>
            </a:fld>
            <a:endParaRPr kumimoji="1" lang="ja-JP" altLang="en-US" dirty="0"/>
          </a:p>
        </p:txBody>
      </p:sp>
    </p:spTree>
    <p:extLst>
      <p:ext uri="{BB962C8B-B14F-4D97-AF65-F5344CB8AC3E}">
        <p14:creationId xmlns:p14="http://schemas.microsoft.com/office/powerpoint/2010/main" val="1538929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AA19D1B-0978-4D59-8D50-50E75BE58525}" type="datetimeFigureOut">
              <a:rPr kumimoji="1" lang="ja-JP" altLang="en-US" smtClean="0"/>
              <a:t>2014/2/15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B7AC283C-F1DD-4960-9522-4B4DD8E554D1}" type="slidenum">
              <a:rPr kumimoji="1" lang="ja-JP" altLang="en-US" smtClean="0"/>
              <a:t>‹#›</a:t>
            </a:fld>
            <a:endParaRPr kumimoji="1" lang="ja-JP" altLang="en-US" dirty="0"/>
          </a:p>
        </p:txBody>
      </p:sp>
    </p:spTree>
    <p:extLst>
      <p:ext uri="{BB962C8B-B14F-4D97-AF65-F5344CB8AC3E}">
        <p14:creationId xmlns:p14="http://schemas.microsoft.com/office/powerpoint/2010/main" val="2620439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AA19D1B-0978-4D59-8D50-50E75BE58525}" type="datetimeFigureOut">
              <a:rPr kumimoji="1" lang="ja-JP" altLang="en-US" smtClean="0"/>
              <a:t>2014/2/15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B7AC283C-F1DD-4960-9522-4B4DD8E554D1}" type="slidenum">
              <a:rPr kumimoji="1" lang="ja-JP" altLang="en-US" smtClean="0"/>
              <a:t>‹#›</a:t>
            </a:fld>
            <a:endParaRPr kumimoji="1" lang="ja-JP" altLang="en-US" dirty="0"/>
          </a:p>
        </p:txBody>
      </p:sp>
    </p:spTree>
    <p:extLst>
      <p:ext uri="{BB962C8B-B14F-4D97-AF65-F5344CB8AC3E}">
        <p14:creationId xmlns:p14="http://schemas.microsoft.com/office/powerpoint/2010/main" val="690365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19D1B-0978-4D59-8D50-50E75BE58525}" type="datetimeFigureOut">
              <a:rPr kumimoji="1" lang="ja-JP" altLang="en-US" smtClean="0"/>
              <a:t>2014/2/15</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AC283C-F1DD-4960-9522-4B4DD8E554D1}" type="slidenum">
              <a:rPr kumimoji="1" lang="ja-JP" altLang="en-US" smtClean="0"/>
              <a:t>‹#›</a:t>
            </a:fld>
            <a:endParaRPr kumimoji="1" lang="ja-JP" altLang="en-US" dirty="0"/>
          </a:p>
        </p:txBody>
      </p:sp>
    </p:spTree>
    <p:extLst>
      <p:ext uri="{BB962C8B-B14F-4D97-AF65-F5344CB8AC3E}">
        <p14:creationId xmlns:p14="http://schemas.microsoft.com/office/powerpoint/2010/main" val="2995856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English Lesson</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Presentation by</a:t>
            </a:r>
            <a:r>
              <a:rPr lang="ja-JP" altLang="en-US" dirty="0"/>
              <a:t> </a:t>
            </a:r>
            <a:r>
              <a:rPr kumimoji="1" lang="en-US" altLang="ja-JP" dirty="0" smtClean="0"/>
              <a:t>Hiroshi Kaga</a:t>
            </a:r>
            <a:endParaRPr kumimoji="1" lang="ja-JP" altLang="en-US" dirty="0"/>
          </a:p>
        </p:txBody>
      </p:sp>
    </p:spTree>
    <p:extLst>
      <p:ext uri="{BB962C8B-B14F-4D97-AF65-F5344CB8AC3E}">
        <p14:creationId xmlns:p14="http://schemas.microsoft.com/office/powerpoint/2010/main" val="399172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経験</a:t>
            </a:r>
            <a:endParaRPr kumimoji="1" lang="ja-JP" altLang="en-US" dirty="0"/>
          </a:p>
        </p:txBody>
      </p:sp>
      <p:sp>
        <p:nvSpPr>
          <p:cNvPr id="3" name="テキスト ボックス 2"/>
          <p:cNvSpPr txBox="1"/>
          <p:nvPr/>
        </p:nvSpPr>
        <p:spPr>
          <a:xfrm>
            <a:off x="539553" y="1556792"/>
            <a:ext cx="8136904" cy="5386090"/>
          </a:xfrm>
          <a:prstGeom prst="rect">
            <a:avLst/>
          </a:prstGeom>
          <a:noFill/>
        </p:spPr>
        <p:txBody>
          <a:bodyPr wrap="square" rtlCol="0">
            <a:spAutoFit/>
          </a:bodyPr>
          <a:lstStyle/>
          <a:p>
            <a:r>
              <a:rPr lang="ja-JP" altLang="en-US" sz="2200" b="1" dirty="0">
                <a:latin typeface="+mn-ea"/>
              </a:rPr>
              <a:t>回数を尋ねる</a:t>
            </a:r>
            <a:r>
              <a:rPr lang="ja-JP" altLang="en-US" sz="2200" b="1" dirty="0" smtClean="0">
                <a:latin typeface="+mn-ea"/>
              </a:rPr>
              <a:t>とき</a:t>
            </a:r>
            <a:endParaRPr lang="en-US" altLang="ja-JP" sz="2200" b="1" dirty="0" smtClean="0">
              <a:latin typeface="+mn-ea"/>
            </a:endParaRPr>
          </a:p>
          <a:p>
            <a:r>
              <a:rPr lang="en-US" altLang="ja-JP" sz="2200" b="1" dirty="0" smtClean="0">
                <a:solidFill>
                  <a:srgbClr val="FF0000"/>
                </a:solidFill>
                <a:latin typeface="+mn-ea"/>
              </a:rPr>
              <a:t>How </a:t>
            </a:r>
            <a:r>
              <a:rPr lang="en-US" altLang="ja-JP" sz="2200" b="1" dirty="0">
                <a:solidFill>
                  <a:srgbClr val="FF0000"/>
                </a:solidFill>
                <a:latin typeface="+mn-ea"/>
              </a:rPr>
              <a:t>many times,</a:t>
            </a:r>
            <a:r>
              <a:rPr lang="ja-JP" altLang="en-US" sz="2200" b="1" dirty="0">
                <a:solidFill>
                  <a:srgbClr val="FF0000"/>
                </a:solidFill>
                <a:latin typeface="+mn-ea"/>
              </a:rPr>
              <a:t>　または　</a:t>
            </a:r>
            <a:r>
              <a:rPr lang="en-US" altLang="ja-JP" sz="2200" b="1" dirty="0">
                <a:solidFill>
                  <a:srgbClr val="FF0000"/>
                </a:solidFill>
                <a:latin typeface="+mn-ea"/>
              </a:rPr>
              <a:t>How often</a:t>
            </a:r>
            <a:r>
              <a:rPr lang="en-US" altLang="ja-JP" sz="2200" b="1" dirty="0">
                <a:latin typeface="+mn-ea"/>
              </a:rPr>
              <a:t/>
            </a:r>
            <a:br>
              <a:rPr lang="en-US" altLang="ja-JP" sz="2200" b="1" dirty="0">
                <a:latin typeface="+mn-ea"/>
              </a:rPr>
            </a:br>
            <a:r>
              <a:rPr lang="en-US" altLang="ja-JP" sz="2200" dirty="0" smtClean="0">
                <a:latin typeface="+mn-ea"/>
              </a:rPr>
              <a:t>-</a:t>
            </a:r>
            <a:r>
              <a:rPr lang="ja-JP" altLang="en-US" sz="2200" dirty="0" smtClean="0">
                <a:latin typeface="+mn-ea"/>
              </a:rPr>
              <a:t>　</a:t>
            </a:r>
            <a:r>
              <a:rPr lang="en-US" altLang="ja-JP" sz="2200" dirty="0" smtClean="0">
                <a:latin typeface="+mn-ea"/>
              </a:rPr>
              <a:t>How </a:t>
            </a:r>
            <a:r>
              <a:rPr lang="en-US" altLang="ja-JP" sz="2200" dirty="0">
                <a:latin typeface="+mn-ea"/>
              </a:rPr>
              <a:t>many times have you been abroad</a:t>
            </a:r>
            <a:r>
              <a:rPr lang="en-US" altLang="ja-JP" sz="2200" dirty="0" smtClean="0">
                <a:latin typeface="+mn-ea"/>
              </a:rPr>
              <a:t>?</a:t>
            </a:r>
          </a:p>
          <a:p>
            <a:r>
              <a:rPr lang="ja-JP" altLang="en-US" sz="2200" dirty="0" smtClean="0">
                <a:latin typeface="+mn-ea"/>
              </a:rPr>
              <a:t>あなた</a:t>
            </a:r>
            <a:r>
              <a:rPr lang="ja-JP" altLang="en-US" sz="2200" dirty="0">
                <a:latin typeface="+mn-ea"/>
              </a:rPr>
              <a:t>は海外へ何度行ったことがありますか</a:t>
            </a:r>
            <a:r>
              <a:rPr lang="ja-JP" altLang="en-US" sz="2200" dirty="0" smtClean="0">
                <a:latin typeface="+mn-ea"/>
              </a:rPr>
              <a:t>。</a:t>
            </a:r>
            <a:endParaRPr lang="en-US" altLang="ja-JP" sz="2200" dirty="0" smtClean="0">
              <a:latin typeface="+mn-ea"/>
            </a:endParaRPr>
          </a:p>
          <a:p>
            <a:endParaRPr lang="ja-JP" altLang="en-US" sz="2200" dirty="0">
              <a:latin typeface="+mn-ea"/>
            </a:endParaRPr>
          </a:p>
          <a:p>
            <a:r>
              <a:rPr lang="ja-JP" altLang="en-US" sz="2200" b="1" dirty="0">
                <a:latin typeface="+mn-ea"/>
              </a:rPr>
              <a:t>今までに、これまで</a:t>
            </a:r>
            <a:r>
              <a:rPr lang="ja-JP" altLang="en-US" sz="2200" b="1" dirty="0" smtClean="0">
                <a:latin typeface="+mn-ea"/>
              </a:rPr>
              <a:t>に</a:t>
            </a:r>
            <a:endParaRPr lang="en-US" altLang="ja-JP" sz="2200" b="1" dirty="0" smtClean="0">
              <a:latin typeface="+mn-ea"/>
            </a:endParaRPr>
          </a:p>
          <a:p>
            <a:r>
              <a:rPr lang="en-US" altLang="ja-JP" sz="2200" b="1" dirty="0" smtClean="0">
                <a:solidFill>
                  <a:srgbClr val="FF0000"/>
                </a:solidFill>
                <a:latin typeface="+mn-ea"/>
              </a:rPr>
              <a:t>ever</a:t>
            </a:r>
            <a:r>
              <a:rPr lang="ja-JP" altLang="en-US" sz="2200" b="1" dirty="0">
                <a:solidFill>
                  <a:srgbClr val="FF0000"/>
                </a:solidFill>
                <a:latin typeface="+mn-ea"/>
              </a:rPr>
              <a:t>・・・疑問文でよくつかわれる</a:t>
            </a:r>
            <a:r>
              <a:rPr lang="en-US" altLang="ja-JP" sz="2200" b="1" dirty="0">
                <a:solidFill>
                  <a:srgbClr val="FF0000"/>
                </a:solidFill>
                <a:latin typeface="+mn-ea"/>
              </a:rPr>
              <a:t>(</a:t>
            </a:r>
            <a:r>
              <a:rPr lang="ja-JP" altLang="en-US" sz="2200" b="1" dirty="0">
                <a:solidFill>
                  <a:srgbClr val="FF0000"/>
                </a:solidFill>
                <a:latin typeface="+mn-ea"/>
              </a:rPr>
              <a:t>過去分詞の前に置く</a:t>
            </a:r>
            <a:r>
              <a:rPr lang="en-US" altLang="ja-JP" sz="2200" b="1" dirty="0">
                <a:solidFill>
                  <a:srgbClr val="FF0000"/>
                </a:solidFill>
                <a:latin typeface="+mn-ea"/>
              </a:rPr>
              <a:t>)</a:t>
            </a:r>
            <a:r>
              <a:rPr lang="en-US" altLang="ja-JP" sz="2200" dirty="0">
                <a:solidFill>
                  <a:srgbClr val="FF0000"/>
                </a:solidFill>
                <a:latin typeface="+mn-ea"/>
              </a:rPr>
              <a:t/>
            </a:r>
            <a:br>
              <a:rPr lang="en-US" altLang="ja-JP" sz="2200" dirty="0">
                <a:solidFill>
                  <a:srgbClr val="FF0000"/>
                </a:solidFill>
                <a:latin typeface="+mn-ea"/>
              </a:rPr>
            </a:br>
            <a:r>
              <a:rPr lang="en-US" altLang="ja-JP" sz="2200" dirty="0" smtClean="0">
                <a:latin typeface="+mn-ea"/>
              </a:rPr>
              <a:t>-</a:t>
            </a:r>
            <a:r>
              <a:rPr lang="ja-JP" altLang="en-US" sz="2200" dirty="0" smtClean="0">
                <a:latin typeface="+mn-ea"/>
              </a:rPr>
              <a:t>　</a:t>
            </a:r>
            <a:r>
              <a:rPr lang="en-US" altLang="ja-JP" sz="2200" dirty="0" smtClean="0">
                <a:latin typeface="+mn-ea"/>
              </a:rPr>
              <a:t>Have </a:t>
            </a:r>
            <a:r>
              <a:rPr lang="en-US" altLang="ja-JP" sz="2200" dirty="0">
                <a:latin typeface="+mn-ea"/>
              </a:rPr>
              <a:t>you ever written a letter in English</a:t>
            </a:r>
            <a:r>
              <a:rPr lang="en-US" altLang="ja-JP" sz="2200" dirty="0" smtClean="0">
                <a:latin typeface="+mn-ea"/>
              </a:rPr>
              <a:t>?</a:t>
            </a:r>
          </a:p>
          <a:p>
            <a:r>
              <a:rPr lang="ja-JP" altLang="en-US" sz="2200" dirty="0" smtClean="0">
                <a:latin typeface="+mn-ea"/>
              </a:rPr>
              <a:t>あなた</a:t>
            </a:r>
            <a:r>
              <a:rPr lang="ja-JP" altLang="en-US" sz="2200" dirty="0">
                <a:latin typeface="+mn-ea"/>
              </a:rPr>
              <a:t>は今までに英語で手紙を書いたことがありますか</a:t>
            </a:r>
            <a:r>
              <a:rPr lang="ja-JP" altLang="en-US" sz="2200" dirty="0" smtClean="0">
                <a:latin typeface="+mn-ea"/>
              </a:rPr>
              <a:t>。</a:t>
            </a:r>
            <a:endParaRPr lang="en-US" altLang="ja-JP" sz="2200" dirty="0" smtClean="0">
              <a:latin typeface="+mn-ea"/>
            </a:endParaRPr>
          </a:p>
          <a:p>
            <a:endParaRPr lang="ja-JP" altLang="en-US" sz="2200" dirty="0">
              <a:latin typeface="+mn-ea"/>
            </a:endParaRPr>
          </a:p>
          <a:p>
            <a:r>
              <a:rPr lang="ja-JP" altLang="en-US" sz="2200" b="1" dirty="0">
                <a:latin typeface="+mn-ea"/>
              </a:rPr>
              <a:t>一度も～ない</a:t>
            </a:r>
            <a:r>
              <a:rPr lang="en-US" altLang="ja-JP" sz="2200" b="1" dirty="0">
                <a:latin typeface="+mn-ea"/>
              </a:rPr>
              <a:t>(</a:t>
            </a:r>
            <a:r>
              <a:rPr lang="ja-JP" altLang="en-US" sz="2200" b="1" dirty="0">
                <a:latin typeface="+mn-ea"/>
              </a:rPr>
              <a:t>強い否定</a:t>
            </a:r>
            <a:r>
              <a:rPr lang="en-US" altLang="ja-JP" sz="2200" b="1" dirty="0" smtClean="0">
                <a:latin typeface="+mn-ea"/>
              </a:rPr>
              <a:t>)</a:t>
            </a:r>
            <a:endParaRPr lang="en-US" altLang="ja-JP" sz="2200" dirty="0" smtClean="0">
              <a:latin typeface="+mn-ea"/>
            </a:endParaRPr>
          </a:p>
          <a:p>
            <a:r>
              <a:rPr lang="en-US" altLang="ja-JP" sz="2200" b="1" dirty="0" smtClean="0">
                <a:solidFill>
                  <a:srgbClr val="FF0000"/>
                </a:solidFill>
                <a:latin typeface="+mn-ea"/>
              </a:rPr>
              <a:t>never</a:t>
            </a:r>
            <a:r>
              <a:rPr lang="ja-JP" altLang="en-US" sz="2200" b="1" dirty="0">
                <a:solidFill>
                  <a:srgbClr val="FF0000"/>
                </a:solidFill>
                <a:latin typeface="+mn-ea"/>
              </a:rPr>
              <a:t>　</a:t>
            </a:r>
            <a:r>
              <a:rPr lang="en-US" altLang="ja-JP" sz="2200" b="1" dirty="0">
                <a:solidFill>
                  <a:srgbClr val="FF0000"/>
                </a:solidFill>
                <a:latin typeface="+mn-ea"/>
              </a:rPr>
              <a:t>(not</a:t>
            </a:r>
            <a:r>
              <a:rPr lang="ja-JP" altLang="en-US" sz="2200" b="1" dirty="0">
                <a:solidFill>
                  <a:srgbClr val="FF0000"/>
                </a:solidFill>
                <a:latin typeface="+mn-ea"/>
              </a:rPr>
              <a:t>の代わりにいれる</a:t>
            </a:r>
            <a:r>
              <a:rPr lang="en-US" altLang="ja-JP" sz="2200" b="1" dirty="0">
                <a:solidFill>
                  <a:srgbClr val="FF0000"/>
                </a:solidFill>
                <a:latin typeface="+mn-ea"/>
              </a:rPr>
              <a:t>)</a:t>
            </a:r>
            <a:r>
              <a:rPr lang="en-US" altLang="ja-JP" sz="2200" dirty="0">
                <a:solidFill>
                  <a:srgbClr val="FF0000"/>
                </a:solidFill>
                <a:latin typeface="+mn-ea"/>
              </a:rPr>
              <a:t/>
            </a:r>
            <a:br>
              <a:rPr lang="en-US" altLang="ja-JP" sz="2200" dirty="0">
                <a:solidFill>
                  <a:srgbClr val="FF0000"/>
                </a:solidFill>
                <a:latin typeface="+mn-ea"/>
              </a:rPr>
            </a:br>
            <a:r>
              <a:rPr lang="en-US" altLang="ja-JP" sz="2200" dirty="0" smtClean="0">
                <a:latin typeface="+mn-ea"/>
              </a:rPr>
              <a:t>-</a:t>
            </a:r>
            <a:r>
              <a:rPr lang="ja-JP" altLang="en-US" sz="2200" dirty="0" smtClean="0">
                <a:latin typeface="+mn-ea"/>
              </a:rPr>
              <a:t>　</a:t>
            </a:r>
            <a:r>
              <a:rPr lang="en-US" altLang="ja-JP" sz="2200" dirty="0" smtClean="0">
                <a:latin typeface="+mn-ea"/>
              </a:rPr>
              <a:t>I </a:t>
            </a:r>
            <a:r>
              <a:rPr lang="en-US" altLang="ja-JP" sz="2200" dirty="0">
                <a:latin typeface="+mn-ea"/>
              </a:rPr>
              <a:t>have never seen such a big dog</a:t>
            </a:r>
            <a:r>
              <a:rPr lang="en-US" altLang="ja-JP" sz="2200" dirty="0" smtClean="0">
                <a:latin typeface="+mn-ea"/>
              </a:rPr>
              <a:t>.</a:t>
            </a:r>
          </a:p>
          <a:p>
            <a:r>
              <a:rPr lang="ja-JP" altLang="en-US" sz="2200" dirty="0" smtClean="0">
                <a:latin typeface="+mn-ea"/>
              </a:rPr>
              <a:t>私</a:t>
            </a:r>
            <a:r>
              <a:rPr lang="ja-JP" altLang="en-US" sz="2200" dirty="0">
                <a:latin typeface="+mn-ea"/>
              </a:rPr>
              <a:t>はそんな大きな犬を一度も見たことがない。</a:t>
            </a:r>
          </a:p>
          <a:p>
            <a:endParaRPr lang="ja-JP" altLang="en-US" dirty="0"/>
          </a:p>
          <a:p>
            <a:endParaRPr kumimoji="1" lang="ja-JP" altLang="en-US" dirty="0"/>
          </a:p>
        </p:txBody>
      </p:sp>
    </p:spTree>
    <p:extLst>
      <p:ext uri="{BB962C8B-B14F-4D97-AF65-F5344CB8AC3E}">
        <p14:creationId xmlns:p14="http://schemas.microsoft.com/office/powerpoint/2010/main" val="23913991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練習問題</a:t>
            </a:r>
            <a:endParaRPr kumimoji="1" lang="ja-JP" altLang="en-US" dirty="0"/>
          </a:p>
        </p:txBody>
      </p:sp>
      <p:sp>
        <p:nvSpPr>
          <p:cNvPr id="3" name="テキスト ボックス 2"/>
          <p:cNvSpPr txBox="1"/>
          <p:nvPr/>
        </p:nvSpPr>
        <p:spPr>
          <a:xfrm>
            <a:off x="827584" y="1412776"/>
            <a:ext cx="7515199" cy="4493538"/>
          </a:xfrm>
          <a:prstGeom prst="rect">
            <a:avLst/>
          </a:prstGeom>
          <a:noFill/>
        </p:spPr>
        <p:txBody>
          <a:bodyPr wrap="none" rtlCol="0">
            <a:spAutoFit/>
          </a:bodyPr>
          <a:lstStyle/>
          <a:p>
            <a:pPr marL="342900" indent="-342900">
              <a:buFont typeface="Arial" panose="020B0604020202020204" pitchFamily="34" charset="0"/>
              <a:buChar char="•"/>
            </a:pPr>
            <a:r>
              <a:rPr lang="ja-JP" altLang="en-US" sz="2200" dirty="0" smtClean="0">
                <a:latin typeface="+mn-ea"/>
              </a:rPr>
              <a:t>私</a:t>
            </a:r>
            <a:r>
              <a:rPr lang="ja-JP" altLang="en-US" sz="2200" dirty="0">
                <a:latin typeface="+mn-ea"/>
              </a:rPr>
              <a:t>は北海道へ２度行ったことがある</a:t>
            </a:r>
            <a:r>
              <a:rPr lang="ja-JP" altLang="en-US" sz="2200" dirty="0" smtClean="0">
                <a:latin typeface="+mn-ea"/>
              </a:rPr>
              <a:t>。</a:t>
            </a:r>
            <a:endParaRPr lang="en-US" altLang="ja-JP" sz="2200" dirty="0" smtClean="0">
              <a:latin typeface="+mn-ea"/>
            </a:endParaRPr>
          </a:p>
          <a:p>
            <a:pPr marL="342900" indent="-342900">
              <a:buFont typeface="Arial" panose="020B0604020202020204" pitchFamily="34" charset="0"/>
              <a:buChar char="•"/>
            </a:pPr>
            <a:endParaRPr lang="en-US" altLang="ja-JP" sz="2200" dirty="0" smtClean="0">
              <a:latin typeface="+mn-ea"/>
            </a:endParaRPr>
          </a:p>
          <a:p>
            <a:pPr marL="342900" indent="-342900">
              <a:buFont typeface="Arial" panose="020B0604020202020204" pitchFamily="34" charset="0"/>
              <a:buChar char="•"/>
            </a:pPr>
            <a:endParaRPr lang="en-US" altLang="ja-JP" sz="2200" dirty="0">
              <a:latin typeface="+mn-ea"/>
            </a:endParaRPr>
          </a:p>
          <a:p>
            <a:pPr marL="342900" indent="-342900">
              <a:buFont typeface="Arial" panose="020B0604020202020204" pitchFamily="34" charset="0"/>
              <a:buChar char="•"/>
            </a:pPr>
            <a:r>
              <a:rPr lang="ja-JP" altLang="en-US" sz="2200" dirty="0" smtClean="0">
                <a:latin typeface="+mn-ea"/>
              </a:rPr>
              <a:t>私は</a:t>
            </a:r>
            <a:r>
              <a:rPr lang="ja-JP" altLang="en-US" sz="2200" dirty="0">
                <a:latin typeface="+mn-ea"/>
              </a:rPr>
              <a:t>彼女</a:t>
            </a:r>
            <a:r>
              <a:rPr lang="ja-JP" altLang="en-US" sz="2200" dirty="0" smtClean="0">
                <a:latin typeface="+mn-ea"/>
              </a:rPr>
              <a:t>と</a:t>
            </a:r>
            <a:r>
              <a:rPr lang="ja-JP" altLang="en-US" sz="2200" dirty="0">
                <a:latin typeface="+mn-ea"/>
              </a:rPr>
              <a:t>一度も話したことがない</a:t>
            </a:r>
            <a:r>
              <a:rPr lang="ja-JP" altLang="en-US" sz="2200" dirty="0" smtClean="0">
                <a:latin typeface="+mn-ea"/>
              </a:rPr>
              <a:t>。</a:t>
            </a:r>
            <a:endParaRPr lang="en-US" altLang="ja-JP" sz="2200" dirty="0" smtClean="0">
              <a:latin typeface="+mn-ea"/>
            </a:endParaRPr>
          </a:p>
          <a:p>
            <a:pPr marL="342900" indent="-342900">
              <a:buFont typeface="Arial" panose="020B0604020202020204" pitchFamily="34" charset="0"/>
              <a:buChar char="•"/>
            </a:pPr>
            <a:endParaRPr lang="en-US" altLang="ja-JP" sz="2200" dirty="0" smtClean="0">
              <a:latin typeface="+mn-ea"/>
            </a:endParaRPr>
          </a:p>
          <a:p>
            <a:pPr marL="342900" indent="-342900">
              <a:buFont typeface="Arial" panose="020B0604020202020204" pitchFamily="34" charset="0"/>
              <a:buChar char="•"/>
            </a:pPr>
            <a:endParaRPr lang="en-US" altLang="ja-JP" sz="2200" dirty="0">
              <a:latin typeface="+mn-ea"/>
            </a:endParaRPr>
          </a:p>
          <a:p>
            <a:pPr marL="342900" indent="-342900">
              <a:buFont typeface="Arial" panose="020B0604020202020204" pitchFamily="34" charset="0"/>
              <a:buChar char="•"/>
            </a:pPr>
            <a:r>
              <a:rPr lang="ja-JP" altLang="en-US" sz="2200" dirty="0" smtClean="0">
                <a:latin typeface="+mn-ea"/>
              </a:rPr>
              <a:t>あなた</a:t>
            </a:r>
            <a:r>
              <a:rPr lang="ja-JP" altLang="en-US" sz="2200" dirty="0">
                <a:latin typeface="+mn-ea"/>
              </a:rPr>
              <a:t>は今までにハンバーガーを食べたことがありますか</a:t>
            </a:r>
            <a:r>
              <a:rPr lang="ja-JP" altLang="en-US" sz="2200" dirty="0" smtClean="0">
                <a:latin typeface="+mn-ea"/>
              </a:rPr>
              <a:t>。</a:t>
            </a:r>
            <a:endParaRPr lang="en-US" altLang="ja-JP" sz="2200" dirty="0" smtClean="0">
              <a:latin typeface="+mn-ea"/>
            </a:endParaRPr>
          </a:p>
          <a:p>
            <a:pPr marL="342900" indent="-342900">
              <a:buFont typeface="Arial" panose="020B0604020202020204" pitchFamily="34" charset="0"/>
              <a:buChar char="•"/>
            </a:pPr>
            <a:endParaRPr lang="en-US" altLang="ja-JP" sz="2200" dirty="0" smtClean="0">
              <a:latin typeface="+mn-ea"/>
            </a:endParaRPr>
          </a:p>
          <a:p>
            <a:pPr marL="342900" indent="-342900">
              <a:buFont typeface="Arial" panose="020B0604020202020204" pitchFamily="34" charset="0"/>
              <a:buChar char="•"/>
            </a:pPr>
            <a:endParaRPr lang="en-US" altLang="ja-JP" sz="2200" dirty="0">
              <a:latin typeface="+mn-ea"/>
            </a:endParaRPr>
          </a:p>
          <a:p>
            <a:pPr marL="342900" indent="-342900">
              <a:buFont typeface="Arial" panose="020B0604020202020204" pitchFamily="34" charset="0"/>
              <a:buChar char="•"/>
            </a:pPr>
            <a:r>
              <a:rPr lang="ja-JP" altLang="en-US" sz="2200" dirty="0" smtClean="0">
                <a:latin typeface="+mn-ea"/>
              </a:rPr>
              <a:t>はい</a:t>
            </a:r>
            <a:r>
              <a:rPr lang="ja-JP" altLang="en-US" sz="2200" dirty="0">
                <a:latin typeface="+mn-ea"/>
              </a:rPr>
              <a:t>、あります。</a:t>
            </a:r>
            <a:r>
              <a:rPr lang="en-US" altLang="ja-JP" sz="2200" dirty="0" smtClean="0">
                <a:latin typeface="+mn-ea"/>
              </a:rPr>
              <a:t>/</a:t>
            </a:r>
            <a:r>
              <a:rPr lang="ja-JP" altLang="en-US" sz="2200" dirty="0" smtClean="0">
                <a:latin typeface="+mn-ea"/>
              </a:rPr>
              <a:t>　いいえ</a:t>
            </a:r>
            <a:r>
              <a:rPr lang="ja-JP" altLang="en-US" sz="2200" dirty="0">
                <a:latin typeface="+mn-ea"/>
              </a:rPr>
              <a:t>、ありません</a:t>
            </a:r>
            <a:r>
              <a:rPr lang="ja-JP" altLang="en-US" sz="2200" dirty="0" smtClean="0">
                <a:latin typeface="+mn-ea"/>
              </a:rPr>
              <a:t>。</a:t>
            </a:r>
            <a:endParaRPr lang="en-US" altLang="ja-JP" sz="2200" dirty="0" smtClean="0">
              <a:latin typeface="+mn-ea"/>
            </a:endParaRPr>
          </a:p>
          <a:p>
            <a:pPr marL="342900" indent="-342900">
              <a:buFont typeface="Arial" panose="020B0604020202020204" pitchFamily="34" charset="0"/>
              <a:buChar char="•"/>
            </a:pPr>
            <a:endParaRPr lang="en-US" altLang="ja-JP" sz="2200" dirty="0" smtClean="0">
              <a:latin typeface="+mn-ea"/>
            </a:endParaRPr>
          </a:p>
          <a:p>
            <a:pPr marL="342900" indent="-342900">
              <a:buFont typeface="Arial" panose="020B0604020202020204" pitchFamily="34" charset="0"/>
              <a:buChar char="•"/>
            </a:pPr>
            <a:endParaRPr lang="en-US" altLang="ja-JP" sz="2200" dirty="0">
              <a:latin typeface="+mn-ea"/>
            </a:endParaRPr>
          </a:p>
          <a:p>
            <a:pPr marL="342900" indent="-342900">
              <a:buFont typeface="Arial" panose="020B0604020202020204" pitchFamily="34" charset="0"/>
              <a:buChar char="•"/>
            </a:pPr>
            <a:r>
              <a:rPr lang="ja-JP" altLang="en-US" sz="2200" dirty="0" smtClean="0">
                <a:latin typeface="+mn-ea"/>
              </a:rPr>
              <a:t>ヒロシ</a:t>
            </a:r>
            <a:r>
              <a:rPr lang="ja-JP" altLang="en-US" sz="2200" dirty="0">
                <a:latin typeface="+mn-ea"/>
              </a:rPr>
              <a:t>はこの本を何回読んだことがあるのですか。</a:t>
            </a:r>
            <a:endParaRPr kumimoji="1" lang="ja-JP" altLang="en-US" sz="2200" dirty="0">
              <a:latin typeface="+mn-ea"/>
            </a:endParaRPr>
          </a:p>
        </p:txBody>
      </p:sp>
      <p:sp>
        <p:nvSpPr>
          <p:cNvPr id="4" name="テキスト ボックス 3"/>
          <p:cNvSpPr txBox="1"/>
          <p:nvPr/>
        </p:nvSpPr>
        <p:spPr>
          <a:xfrm>
            <a:off x="1187624" y="1916832"/>
            <a:ext cx="3699474" cy="430887"/>
          </a:xfrm>
          <a:prstGeom prst="rect">
            <a:avLst/>
          </a:prstGeom>
          <a:noFill/>
        </p:spPr>
        <p:txBody>
          <a:bodyPr wrap="none" rtlCol="0">
            <a:spAutoFit/>
          </a:bodyPr>
          <a:lstStyle/>
          <a:p>
            <a:r>
              <a:rPr kumimoji="1" lang="en-US" altLang="ja-JP" sz="2200" dirty="0" smtClean="0">
                <a:solidFill>
                  <a:srgbClr val="FF0000"/>
                </a:solidFill>
              </a:rPr>
              <a:t>I have been to Hokkaido twice.</a:t>
            </a:r>
            <a:endParaRPr kumimoji="1" lang="ja-JP" altLang="en-US" sz="2200" dirty="0">
              <a:solidFill>
                <a:srgbClr val="FF0000"/>
              </a:solidFill>
            </a:endParaRPr>
          </a:p>
        </p:txBody>
      </p:sp>
      <p:sp>
        <p:nvSpPr>
          <p:cNvPr id="5" name="テキスト ボックス 4"/>
          <p:cNvSpPr txBox="1"/>
          <p:nvPr/>
        </p:nvSpPr>
        <p:spPr>
          <a:xfrm>
            <a:off x="1187624" y="2907232"/>
            <a:ext cx="3402278" cy="430887"/>
          </a:xfrm>
          <a:prstGeom prst="rect">
            <a:avLst/>
          </a:prstGeom>
          <a:noFill/>
        </p:spPr>
        <p:txBody>
          <a:bodyPr wrap="none" rtlCol="0">
            <a:spAutoFit/>
          </a:bodyPr>
          <a:lstStyle/>
          <a:p>
            <a:r>
              <a:rPr kumimoji="1" lang="en-US" altLang="ja-JP" sz="2200" dirty="0" smtClean="0">
                <a:solidFill>
                  <a:srgbClr val="FF0000"/>
                </a:solidFill>
              </a:rPr>
              <a:t>I have never talked with her.</a:t>
            </a:r>
            <a:endParaRPr kumimoji="1" lang="ja-JP" altLang="en-US" sz="2200" dirty="0">
              <a:solidFill>
                <a:srgbClr val="FF0000"/>
              </a:solidFill>
            </a:endParaRPr>
          </a:p>
        </p:txBody>
      </p:sp>
      <p:sp>
        <p:nvSpPr>
          <p:cNvPr id="6" name="テキスト ボックス 5"/>
          <p:cNvSpPr txBox="1"/>
          <p:nvPr/>
        </p:nvSpPr>
        <p:spPr>
          <a:xfrm>
            <a:off x="1187624" y="3897632"/>
            <a:ext cx="4434740" cy="430887"/>
          </a:xfrm>
          <a:prstGeom prst="rect">
            <a:avLst/>
          </a:prstGeom>
          <a:noFill/>
        </p:spPr>
        <p:txBody>
          <a:bodyPr wrap="none" rtlCol="0">
            <a:spAutoFit/>
          </a:bodyPr>
          <a:lstStyle/>
          <a:p>
            <a:r>
              <a:rPr kumimoji="1" lang="en-US" altLang="ja-JP" sz="2200" dirty="0" smtClean="0">
                <a:solidFill>
                  <a:srgbClr val="FF0000"/>
                </a:solidFill>
              </a:rPr>
              <a:t>Have you ever eaten the hamburger?</a:t>
            </a:r>
            <a:endParaRPr kumimoji="1" lang="ja-JP" altLang="en-US" sz="2200" dirty="0">
              <a:solidFill>
                <a:srgbClr val="FF0000"/>
              </a:solidFill>
            </a:endParaRPr>
          </a:p>
        </p:txBody>
      </p:sp>
      <p:sp>
        <p:nvSpPr>
          <p:cNvPr id="7" name="テキスト ボックス 6"/>
          <p:cNvSpPr txBox="1"/>
          <p:nvPr/>
        </p:nvSpPr>
        <p:spPr>
          <a:xfrm>
            <a:off x="1187624" y="4888032"/>
            <a:ext cx="3973139" cy="430887"/>
          </a:xfrm>
          <a:prstGeom prst="rect">
            <a:avLst/>
          </a:prstGeom>
          <a:noFill/>
        </p:spPr>
        <p:txBody>
          <a:bodyPr wrap="none" rtlCol="0">
            <a:spAutoFit/>
          </a:bodyPr>
          <a:lstStyle/>
          <a:p>
            <a:r>
              <a:rPr kumimoji="1" lang="en-US" altLang="ja-JP" sz="2200" dirty="0" smtClean="0">
                <a:solidFill>
                  <a:srgbClr val="FF0000"/>
                </a:solidFill>
              </a:rPr>
              <a:t>Yes, I have / No, I haven’t (Never)</a:t>
            </a:r>
            <a:endParaRPr kumimoji="1" lang="ja-JP" altLang="en-US" sz="2200" dirty="0">
              <a:solidFill>
                <a:srgbClr val="FF0000"/>
              </a:solidFill>
            </a:endParaRPr>
          </a:p>
        </p:txBody>
      </p:sp>
      <p:sp>
        <p:nvSpPr>
          <p:cNvPr id="8" name="テキスト ボックス 7"/>
          <p:cNvSpPr txBox="1"/>
          <p:nvPr/>
        </p:nvSpPr>
        <p:spPr>
          <a:xfrm>
            <a:off x="1187624" y="5878433"/>
            <a:ext cx="5264390" cy="430887"/>
          </a:xfrm>
          <a:prstGeom prst="rect">
            <a:avLst/>
          </a:prstGeom>
          <a:noFill/>
        </p:spPr>
        <p:txBody>
          <a:bodyPr wrap="none" rtlCol="0">
            <a:spAutoFit/>
          </a:bodyPr>
          <a:lstStyle/>
          <a:p>
            <a:r>
              <a:rPr lang="en-US" altLang="ja-JP" sz="2200" dirty="0" smtClean="0">
                <a:solidFill>
                  <a:srgbClr val="FF0000"/>
                </a:solidFill>
              </a:rPr>
              <a:t>How many times has Hiroshi read this book?</a:t>
            </a:r>
            <a:endParaRPr kumimoji="1" lang="ja-JP" altLang="en-US" sz="2200" dirty="0">
              <a:solidFill>
                <a:srgbClr val="FF0000"/>
              </a:solidFill>
            </a:endParaRPr>
          </a:p>
        </p:txBody>
      </p:sp>
    </p:spTree>
    <p:extLst>
      <p:ext uri="{BB962C8B-B14F-4D97-AF65-F5344CB8AC3E}">
        <p14:creationId xmlns:p14="http://schemas.microsoft.com/office/powerpoint/2010/main" val="38039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完了・結果</a:t>
            </a:r>
            <a:endParaRPr kumimoji="1" lang="ja-JP" altLang="en-US" dirty="0"/>
          </a:p>
        </p:txBody>
      </p:sp>
      <p:sp>
        <p:nvSpPr>
          <p:cNvPr id="3" name="テキスト ボックス 2"/>
          <p:cNvSpPr txBox="1"/>
          <p:nvPr/>
        </p:nvSpPr>
        <p:spPr>
          <a:xfrm>
            <a:off x="539552" y="1412776"/>
            <a:ext cx="8208912" cy="4493538"/>
          </a:xfrm>
          <a:prstGeom prst="rect">
            <a:avLst/>
          </a:prstGeom>
          <a:noFill/>
        </p:spPr>
        <p:txBody>
          <a:bodyPr wrap="square" rtlCol="0">
            <a:spAutoFit/>
          </a:bodyPr>
          <a:lstStyle/>
          <a:p>
            <a:r>
              <a:rPr lang="en-US" altLang="ja-JP" sz="2200" dirty="0" smtClean="0">
                <a:latin typeface="+mn-ea"/>
              </a:rPr>
              <a:t>【</a:t>
            </a:r>
            <a:r>
              <a:rPr lang="ja-JP" altLang="en-US" sz="2200" dirty="0" smtClean="0">
                <a:latin typeface="+mn-ea"/>
              </a:rPr>
              <a:t>意味</a:t>
            </a:r>
            <a:r>
              <a:rPr lang="en-US" altLang="ja-JP" sz="2200" dirty="0">
                <a:latin typeface="+mn-ea"/>
              </a:rPr>
              <a:t>】</a:t>
            </a:r>
          </a:p>
          <a:p>
            <a:r>
              <a:rPr lang="ja-JP" altLang="en-US" sz="2200" dirty="0">
                <a:latin typeface="+mn-ea"/>
              </a:rPr>
              <a:t>「</a:t>
            </a:r>
            <a:r>
              <a:rPr lang="ja-JP" altLang="en-US" sz="2200" dirty="0" err="1">
                <a:latin typeface="+mn-ea"/>
              </a:rPr>
              <a:t>～した</a:t>
            </a:r>
            <a:r>
              <a:rPr lang="ja-JP" altLang="en-US" sz="2200" dirty="0">
                <a:latin typeface="+mn-ea"/>
              </a:rPr>
              <a:t>ところだ」　「～してしまった。」</a:t>
            </a:r>
            <a:br>
              <a:rPr lang="ja-JP" altLang="en-US" sz="2200" dirty="0">
                <a:latin typeface="+mn-ea"/>
              </a:rPr>
            </a:br>
            <a:r>
              <a:rPr lang="ja-JP" altLang="en-US" sz="2200" dirty="0">
                <a:latin typeface="+mn-ea"/>
              </a:rPr>
              <a:t>動作の完了や過去の動作の結果が現在まで続いていることを</a:t>
            </a:r>
            <a:r>
              <a:rPr lang="ja-JP" altLang="en-US" sz="2200" dirty="0" smtClean="0">
                <a:latin typeface="+mn-ea"/>
              </a:rPr>
              <a:t>表す</a:t>
            </a:r>
            <a:endParaRPr lang="en-US" altLang="ja-JP" sz="2200" dirty="0" smtClean="0">
              <a:latin typeface="+mn-ea"/>
            </a:endParaRPr>
          </a:p>
          <a:p>
            <a:endParaRPr lang="ja-JP" altLang="en-US" sz="2200" dirty="0">
              <a:latin typeface="+mn-ea"/>
            </a:endParaRPr>
          </a:p>
          <a:p>
            <a:r>
              <a:rPr lang="en-US" altLang="ja-JP" sz="2200" dirty="0">
                <a:latin typeface="+mn-ea"/>
              </a:rPr>
              <a:t>【</a:t>
            </a:r>
            <a:r>
              <a:rPr lang="ja-JP" altLang="en-US" sz="2200" dirty="0">
                <a:latin typeface="+mn-ea"/>
              </a:rPr>
              <a:t>よく使う言葉</a:t>
            </a:r>
            <a:r>
              <a:rPr lang="en-US" altLang="ja-JP" sz="2200" dirty="0">
                <a:latin typeface="+mn-ea"/>
              </a:rPr>
              <a:t>】</a:t>
            </a:r>
          </a:p>
          <a:p>
            <a:r>
              <a:rPr lang="en-US" altLang="ja-JP" sz="2200" b="1" dirty="0">
                <a:latin typeface="+mn-ea"/>
              </a:rPr>
              <a:t>just </a:t>
            </a:r>
            <a:endParaRPr lang="en-US" altLang="ja-JP" sz="2200" b="1" dirty="0" smtClean="0">
              <a:latin typeface="+mn-ea"/>
            </a:endParaRPr>
          </a:p>
          <a:p>
            <a:r>
              <a:rPr lang="ja-JP" altLang="en-US" sz="2200" b="1" dirty="0" smtClean="0">
                <a:solidFill>
                  <a:srgbClr val="FF0000"/>
                </a:solidFill>
                <a:latin typeface="+mn-ea"/>
              </a:rPr>
              <a:t>「</a:t>
            </a:r>
            <a:r>
              <a:rPr lang="ja-JP" altLang="en-US" sz="2200" b="1" dirty="0">
                <a:solidFill>
                  <a:srgbClr val="FF0000"/>
                </a:solidFill>
                <a:latin typeface="+mn-ea"/>
              </a:rPr>
              <a:t>ちょうど」 過去分詞の前に入る</a:t>
            </a:r>
            <a:br>
              <a:rPr lang="ja-JP" altLang="en-US" sz="2200" b="1" dirty="0">
                <a:solidFill>
                  <a:srgbClr val="FF0000"/>
                </a:solidFill>
                <a:latin typeface="+mn-ea"/>
              </a:rPr>
            </a:br>
            <a:r>
              <a:rPr lang="en-US" altLang="ja-JP" sz="2200" dirty="0" smtClean="0">
                <a:latin typeface="+mn-ea"/>
              </a:rPr>
              <a:t>-</a:t>
            </a:r>
            <a:r>
              <a:rPr lang="ja-JP" altLang="en-US" sz="2200" dirty="0" smtClean="0">
                <a:latin typeface="+mn-ea"/>
              </a:rPr>
              <a:t>　</a:t>
            </a:r>
            <a:r>
              <a:rPr lang="en-US" altLang="ja-JP" sz="2200" dirty="0" smtClean="0">
                <a:latin typeface="+mn-ea"/>
              </a:rPr>
              <a:t>They </a:t>
            </a:r>
            <a:r>
              <a:rPr lang="en-US" altLang="ja-JP" sz="2200" dirty="0">
                <a:latin typeface="+mn-ea"/>
              </a:rPr>
              <a:t>have just got to the station</a:t>
            </a:r>
            <a:r>
              <a:rPr lang="en-US" altLang="ja-JP" sz="2200" dirty="0" smtClean="0">
                <a:latin typeface="+mn-ea"/>
              </a:rPr>
              <a:t>.</a:t>
            </a:r>
          </a:p>
          <a:p>
            <a:r>
              <a:rPr lang="ja-JP" altLang="en-US" sz="2200" dirty="0" smtClean="0">
                <a:latin typeface="+mn-ea"/>
              </a:rPr>
              <a:t>かれら</a:t>
            </a:r>
            <a:r>
              <a:rPr lang="ja-JP" altLang="en-US" sz="2200" dirty="0">
                <a:latin typeface="+mn-ea"/>
              </a:rPr>
              <a:t>はちょうど駅に着いたところだ。</a:t>
            </a:r>
          </a:p>
          <a:p>
            <a:r>
              <a:rPr lang="en-US" altLang="ja-JP" sz="2200" b="1" dirty="0">
                <a:latin typeface="+mn-ea"/>
              </a:rPr>
              <a:t>already </a:t>
            </a:r>
            <a:endParaRPr lang="en-US" altLang="ja-JP" sz="2200" b="1" dirty="0" smtClean="0">
              <a:latin typeface="+mn-ea"/>
            </a:endParaRPr>
          </a:p>
          <a:p>
            <a:r>
              <a:rPr lang="ja-JP" altLang="en-US" sz="2200" b="1" dirty="0" smtClean="0">
                <a:solidFill>
                  <a:srgbClr val="FF0000"/>
                </a:solidFill>
                <a:latin typeface="+mn-ea"/>
              </a:rPr>
              <a:t>「</a:t>
            </a:r>
            <a:r>
              <a:rPr lang="ja-JP" altLang="en-US" sz="2200" b="1" dirty="0">
                <a:solidFill>
                  <a:srgbClr val="FF0000"/>
                </a:solidFill>
                <a:latin typeface="+mn-ea"/>
              </a:rPr>
              <a:t>すでに」</a:t>
            </a:r>
            <a:r>
              <a:rPr lang="en-US" altLang="ja-JP" sz="2200" b="1" dirty="0">
                <a:solidFill>
                  <a:srgbClr val="FF0000"/>
                </a:solidFill>
                <a:latin typeface="+mn-ea"/>
              </a:rPr>
              <a:t>(</a:t>
            </a:r>
            <a:r>
              <a:rPr lang="ja-JP" altLang="en-US" sz="2200" b="1" dirty="0">
                <a:solidFill>
                  <a:srgbClr val="FF0000"/>
                </a:solidFill>
                <a:latin typeface="+mn-ea"/>
              </a:rPr>
              <a:t>肯定文</a:t>
            </a:r>
            <a:r>
              <a:rPr lang="en-US" altLang="ja-JP" sz="2200" b="1" dirty="0">
                <a:solidFill>
                  <a:srgbClr val="FF0000"/>
                </a:solidFill>
                <a:latin typeface="+mn-ea"/>
              </a:rPr>
              <a:t>)</a:t>
            </a:r>
            <a:r>
              <a:rPr lang="ja-JP" altLang="en-US" sz="2200" b="1" dirty="0">
                <a:solidFill>
                  <a:srgbClr val="FF0000"/>
                </a:solidFill>
                <a:latin typeface="+mn-ea"/>
              </a:rPr>
              <a:t>　過去分詞の前に入る</a:t>
            </a:r>
            <a:r>
              <a:rPr lang="ja-JP" altLang="en-US" sz="2200" dirty="0">
                <a:latin typeface="+mn-ea"/>
              </a:rPr>
              <a:t/>
            </a:r>
            <a:br>
              <a:rPr lang="ja-JP" altLang="en-US" sz="2200" dirty="0">
                <a:latin typeface="+mn-ea"/>
              </a:rPr>
            </a:br>
            <a:r>
              <a:rPr lang="en-US" altLang="ja-JP" sz="2200" dirty="0" smtClean="0">
                <a:latin typeface="+mn-ea"/>
              </a:rPr>
              <a:t>-</a:t>
            </a:r>
            <a:r>
              <a:rPr lang="ja-JP" altLang="en-US" sz="2200" dirty="0" smtClean="0">
                <a:latin typeface="+mn-ea"/>
              </a:rPr>
              <a:t>　</a:t>
            </a:r>
            <a:r>
              <a:rPr lang="en-US" altLang="ja-JP" sz="2200" dirty="0" smtClean="0">
                <a:latin typeface="+mn-ea"/>
              </a:rPr>
              <a:t>Ken </a:t>
            </a:r>
            <a:r>
              <a:rPr lang="en-US" altLang="ja-JP" sz="2200" dirty="0">
                <a:latin typeface="+mn-ea"/>
              </a:rPr>
              <a:t>has already bought the CD</a:t>
            </a:r>
            <a:r>
              <a:rPr lang="en-US" altLang="ja-JP" sz="2200" dirty="0" smtClean="0">
                <a:latin typeface="+mn-ea"/>
              </a:rPr>
              <a:t>.</a:t>
            </a:r>
          </a:p>
          <a:p>
            <a:r>
              <a:rPr lang="ja-JP" altLang="en-US" sz="2200" dirty="0" smtClean="0">
                <a:latin typeface="+mn-ea"/>
              </a:rPr>
              <a:t>ケン</a:t>
            </a:r>
            <a:r>
              <a:rPr lang="ja-JP" altLang="en-US" sz="2200" dirty="0">
                <a:latin typeface="+mn-ea"/>
              </a:rPr>
              <a:t>はすでにその</a:t>
            </a:r>
            <a:r>
              <a:rPr lang="en-US" altLang="ja-JP" sz="2200" dirty="0">
                <a:latin typeface="+mn-ea"/>
              </a:rPr>
              <a:t>CD</a:t>
            </a:r>
            <a:r>
              <a:rPr lang="ja-JP" altLang="en-US" sz="2200" dirty="0">
                <a:latin typeface="+mn-ea"/>
              </a:rPr>
              <a:t>を買ってしまった</a:t>
            </a:r>
            <a:r>
              <a:rPr lang="ja-JP" altLang="en-US" sz="2200" dirty="0" smtClean="0">
                <a:latin typeface="+mn-ea"/>
              </a:rPr>
              <a:t>。</a:t>
            </a:r>
            <a:endParaRPr lang="ja-JP" altLang="en-US" sz="2200" dirty="0">
              <a:latin typeface="+mn-ea"/>
            </a:endParaRPr>
          </a:p>
        </p:txBody>
      </p:sp>
    </p:spTree>
    <p:extLst>
      <p:ext uri="{BB962C8B-B14F-4D97-AF65-F5344CB8AC3E}">
        <p14:creationId xmlns:p14="http://schemas.microsoft.com/office/powerpoint/2010/main" val="3307122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完了・結果</a:t>
            </a:r>
            <a:endParaRPr kumimoji="1" lang="ja-JP" altLang="en-US" dirty="0"/>
          </a:p>
        </p:txBody>
      </p:sp>
      <p:sp>
        <p:nvSpPr>
          <p:cNvPr id="3" name="テキスト ボックス 2"/>
          <p:cNvSpPr txBox="1"/>
          <p:nvPr/>
        </p:nvSpPr>
        <p:spPr>
          <a:xfrm>
            <a:off x="467544" y="1916832"/>
            <a:ext cx="5955476" cy="4370427"/>
          </a:xfrm>
          <a:prstGeom prst="rect">
            <a:avLst/>
          </a:prstGeom>
          <a:noFill/>
        </p:spPr>
        <p:txBody>
          <a:bodyPr wrap="none" rtlCol="0">
            <a:spAutoFit/>
          </a:bodyPr>
          <a:lstStyle/>
          <a:p>
            <a:r>
              <a:rPr lang="en-US" altLang="ja-JP" sz="2200" b="1" dirty="0">
                <a:latin typeface="+mn-ea"/>
              </a:rPr>
              <a:t>yet </a:t>
            </a:r>
          </a:p>
          <a:p>
            <a:r>
              <a:rPr lang="ja-JP" altLang="en-US" sz="2200" b="1" dirty="0" smtClean="0">
                <a:solidFill>
                  <a:srgbClr val="FF0000"/>
                </a:solidFill>
                <a:latin typeface="+mn-ea"/>
              </a:rPr>
              <a:t>まだ</a:t>
            </a:r>
            <a:r>
              <a:rPr lang="en-US" altLang="ja-JP" sz="2200" b="1" dirty="0">
                <a:solidFill>
                  <a:srgbClr val="FF0000"/>
                </a:solidFill>
                <a:latin typeface="+mn-ea"/>
              </a:rPr>
              <a:t>(</a:t>
            </a:r>
            <a:r>
              <a:rPr lang="ja-JP" altLang="en-US" sz="2200" b="1" dirty="0">
                <a:solidFill>
                  <a:srgbClr val="FF0000"/>
                </a:solidFill>
                <a:latin typeface="+mn-ea"/>
              </a:rPr>
              <a:t>否定文</a:t>
            </a:r>
            <a:r>
              <a:rPr lang="en-US" altLang="ja-JP" sz="2200" b="1" dirty="0">
                <a:solidFill>
                  <a:srgbClr val="FF0000"/>
                </a:solidFill>
                <a:latin typeface="+mn-ea"/>
              </a:rPr>
              <a:t>)</a:t>
            </a:r>
            <a:r>
              <a:rPr lang="ja-JP" altLang="en-US" sz="2200" b="1" dirty="0" err="1">
                <a:solidFill>
                  <a:srgbClr val="FF0000"/>
                </a:solidFill>
                <a:latin typeface="+mn-ea"/>
              </a:rPr>
              <a:t>、</a:t>
            </a:r>
            <a:r>
              <a:rPr lang="ja-JP" altLang="en-US" sz="2200" b="1" dirty="0">
                <a:solidFill>
                  <a:srgbClr val="FF0000"/>
                </a:solidFill>
                <a:latin typeface="+mn-ea"/>
              </a:rPr>
              <a:t>もう</a:t>
            </a:r>
            <a:r>
              <a:rPr lang="en-US" altLang="ja-JP" sz="2200" b="1" dirty="0">
                <a:solidFill>
                  <a:srgbClr val="FF0000"/>
                </a:solidFill>
                <a:latin typeface="+mn-ea"/>
              </a:rPr>
              <a:t>(</a:t>
            </a:r>
            <a:r>
              <a:rPr lang="ja-JP" altLang="en-US" sz="2200" b="1" dirty="0">
                <a:solidFill>
                  <a:srgbClr val="FF0000"/>
                </a:solidFill>
                <a:latin typeface="+mn-ea"/>
              </a:rPr>
              <a:t>疑問文</a:t>
            </a:r>
            <a:r>
              <a:rPr lang="en-US" altLang="ja-JP" sz="2200" b="1" dirty="0">
                <a:solidFill>
                  <a:srgbClr val="FF0000"/>
                </a:solidFill>
                <a:latin typeface="+mn-ea"/>
              </a:rPr>
              <a:t>)</a:t>
            </a:r>
            <a:r>
              <a:rPr lang="ja-JP" altLang="en-US" sz="2200" b="1" dirty="0">
                <a:solidFill>
                  <a:srgbClr val="FF0000"/>
                </a:solidFill>
                <a:latin typeface="+mn-ea"/>
              </a:rPr>
              <a:t>　文尾に入る</a:t>
            </a:r>
            <a:r>
              <a:rPr lang="ja-JP" altLang="en-US" sz="2200" dirty="0">
                <a:latin typeface="+mn-ea"/>
              </a:rPr>
              <a:t/>
            </a:r>
            <a:br>
              <a:rPr lang="ja-JP" altLang="en-US" sz="2200" dirty="0">
                <a:latin typeface="+mn-ea"/>
              </a:rPr>
            </a:br>
            <a:r>
              <a:rPr lang="en-US" altLang="ja-JP" sz="2200" dirty="0" smtClean="0">
                <a:latin typeface="+mn-ea"/>
              </a:rPr>
              <a:t>-</a:t>
            </a:r>
            <a:r>
              <a:rPr lang="ja-JP" altLang="en-US" sz="2200" dirty="0" smtClean="0">
                <a:latin typeface="+mn-ea"/>
              </a:rPr>
              <a:t>　</a:t>
            </a:r>
            <a:r>
              <a:rPr lang="en-US" altLang="ja-JP" sz="2200" dirty="0" smtClean="0">
                <a:latin typeface="+mn-ea"/>
              </a:rPr>
              <a:t>Mr</a:t>
            </a:r>
            <a:r>
              <a:rPr lang="en-US" altLang="ja-JP" sz="2200" dirty="0">
                <a:latin typeface="+mn-ea"/>
              </a:rPr>
              <a:t>. Brown has not listened to the song yet</a:t>
            </a:r>
            <a:r>
              <a:rPr lang="en-US" altLang="ja-JP" sz="2200" dirty="0" smtClean="0">
                <a:latin typeface="+mn-ea"/>
              </a:rPr>
              <a:t>.</a:t>
            </a:r>
          </a:p>
          <a:p>
            <a:r>
              <a:rPr lang="ja-JP" altLang="en-US" sz="2200" dirty="0" smtClean="0">
                <a:latin typeface="+mn-ea"/>
              </a:rPr>
              <a:t>ブラウン</a:t>
            </a:r>
            <a:r>
              <a:rPr lang="ja-JP" altLang="en-US" sz="2200" dirty="0">
                <a:latin typeface="+mn-ea"/>
              </a:rPr>
              <a:t>さんはまだその歌を聴いていない</a:t>
            </a:r>
            <a:r>
              <a:rPr lang="ja-JP" altLang="en-US" sz="2200" dirty="0" smtClean="0">
                <a:latin typeface="+mn-ea"/>
              </a:rPr>
              <a:t>。</a:t>
            </a:r>
            <a:endParaRPr lang="en-US" altLang="ja-JP" sz="2200" dirty="0" smtClean="0">
              <a:latin typeface="+mn-ea"/>
            </a:endParaRPr>
          </a:p>
          <a:p>
            <a:r>
              <a:rPr lang="ja-JP" altLang="en-US" sz="2200" dirty="0">
                <a:latin typeface="+mn-ea"/>
              </a:rPr>
              <a:t/>
            </a:r>
            <a:br>
              <a:rPr lang="ja-JP" altLang="en-US" sz="2200" dirty="0">
                <a:latin typeface="+mn-ea"/>
              </a:rPr>
            </a:br>
            <a:r>
              <a:rPr lang="en-US" altLang="ja-JP" sz="2200" dirty="0" smtClean="0">
                <a:latin typeface="+mn-ea"/>
              </a:rPr>
              <a:t>-</a:t>
            </a:r>
            <a:r>
              <a:rPr lang="ja-JP" altLang="en-US" sz="2200" dirty="0" smtClean="0">
                <a:latin typeface="+mn-ea"/>
              </a:rPr>
              <a:t>　</a:t>
            </a:r>
            <a:r>
              <a:rPr lang="en-US" altLang="ja-JP" sz="2200" dirty="0" smtClean="0">
                <a:latin typeface="+mn-ea"/>
              </a:rPr>
              <a:t>Have </a:t>
            </a:r>
            <a:r>
              <a:rPr lang="en-US" altLang="ja-JP" sz="2200" dirty="0">
                <a:latin typeface="+mn-ea"/>
              </a:rPr>
              <a:t>you finished making the desk yet</a:t>
            </a:r>
            <a:r>
              <a:rPr lang="en-US" altLang="ja-JP" sz="2200" dirty="0" smtClean="0">
                <a:latin typeface="+mn-ea"/>
              </a:rPr>
              <a:t>?</a:t>
            </a:r>
          </a:p>
          <a:p>
            <a:r>
              <a:rPr lang="ja-JP" altLang="en-US" sz="2200" dirty="0" smtClean="0">
                <a:latin typeface="+mn-ea"/>
              </a:rPr>
              <a:t>あなた</a:t>
            </a:r>
            <a:r>
              <a:rPr lang="ja-JP" altLang="en-US" sz="2200" dirty="0">
                <a:latin typeface="+mn-ea"/>
              </a:rPr>
              <a:t>はもうその机を作り終えてしまいましたか</a:t>
            </a:r>
            <a:r>
              <a:rPr lang="ja-JP" altLang="en-US" sz="2200" dirty="0" smtClean="0">
                <a:latin typeface="+mn-ea"/>
              </a:rPr>
              <a:t>。</a:t>
            </a:r>
            <a:endParaRPr lang="en-US" altLang="ja-JP" sz="2200" dirty="0" smtClean="0">
              <a:latin typeface="+mn-ea"/>
            </a:endParaRPr>
          </a:p>
          <a:p>
            <a:r>
              <a:rPr lang="ja-JP" altLang="en-US" sz="2200" dirty="0">
                <a:latin typeface="+mn-ea"/>
              </a:rPr>
              <a:t/>
            </a:r>
            <a:br>
              <a:rPr lang="ja-JP" altLang="en-US" sz="2200" dirty="0">
                <a:latin typeface="+mn-ea"/>
              </a:rPr>
            </a:br>
            <a:r>
              <a:rPr lang="en-US" altLang="ja-JP" sz="2200" dirty="0" smtClean="0">
                <a:latin typeface="+mn-ea"/>
              </a:rPr>
              <a:t>-</a:t>
            </a:r>
            <a:r>
              <a:rPr lang="ja-JP" altLang="en-US" sz="2200" dirty="0" smtClean="0">
                <a:latin typeface="+mn-ea"/>
              </a:rPr>
              <a:t>　</a:t>
            </a:r>
            <a:r>
              <a:rPr lang="en-US" altLang="ja-JP" sz="2200" dirty="0" smtClean="0">
                <a:latin typeface="+mn-ea"/>
              </a:rPr>
              <a:t>Yes</a:t>
            </a:r>
            <a:r>
              <a:rPr lang="en-US" altLang="ja-JP" sz="2200" dirty="0">
                <a:latin typeface="+mn-ea"/>
              </a:rPr>
              <a:t>, I have. / No, not yet</a:t>
            </a:r>
            <a:r>
              <a:rPr lang="en-US" altLang="ja-JP" sz="2200" dirty="0" smtClean="0">
                <a:latin typeface="+mn-ea"/>
              </a:rPr>
              <a:t>.</a:t>
            </a:r>
          </a:p>
          <a:p>
            <a:r>
              <a:rPr lang="ja-JP" altLang="en-US" sz="2200" dirty="0" smtClean="0">
                <a:latin typeface="+mn-ea"/>
              </a:rPr>
              <a:t>はい</a:t>
            </a:r>
            <a:r>
              <a:rPr lang="ja-JP" altLang="en-US" sz="2200" dirty="0">
                <a:latin typeface="+mn-ea"/>
              </a:rPr>
              <a:t>、作り終えました。 いいえ、まだです。</a:t>
            </a:r>
            <a:br>
              <a:rPr lang="ja-JP" altLang="en-US" sz="2200" dirty="0">
                <a:latin typeface="+mn-ea"/>
              </a:rPr>
            </a:br>
            <a:r>
              <a:rPr lang="ja-JP" altLang="en-US" sz="2200" dirty="0">
                <a:latin typeface="+mn-ea"/>
              </a:rPr>
              <a:t>　</a:t>
            </a:r>
            <a:r>
              <a:rPr lang="en-US" altLang="ja-JP" sz="2200" dirty="0">
                <a:latin typeface="+mn-ea"/>
              </a:rPr>
              <a:t>※</a:t>
            </a:r>
            <a:r>
              <a:rPr lang="ja-JP" altLang="en-US" sz="2200" dirty="0">
                <a:latin typeface="+mn-ea"/>
              </a:rPr>
              <a:t>答のとき　</a:t>
            </a:r>
            <a:r>
              <a:rPr lang="en-US" altLang="ja-JP" sz="2200" dirty="0">
                <a:latin typeface="+mn-ea"/>
              </a:rPr>
              <a:t>No, I haven't </a:t>
            </a:r>
            <a:r>
              <a:rPr lang="ja-JP" altLang="en-US" sz="2200" dirty="0">
                <a:latin typeface="+mn-ea"/>
              </a:rPr>
              <a:t>でもよい。 </a:t>
            </a:r>
          </a:p>
          <a:p>
            <a:endParaRPr lang="ja-JP" altLang="en-US" dirty="0">
              <a:latin typeface="+mn-ea"/>
            </a:endParaRPr>
          </a:p>
          <a:p>
            <a:endParaRPr kumimoji="1" lang="ja-JP" altLang="en-US" dirty="0"/>
          </a:p>
        </p:txBody>
      </p:sp>
    </p:spTree>
    <p:extLst>
      <p:ext uri="{BB962C8B-B14F-4D97-AF65-F5344CB8AC3E}">
        <p14:creationId xmlns:p14="http://schemas.microsoft.com/office/powerpoint/2010/main" val="841834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練習問題</a:t>
            </a:r>
            <a:endParaRPr kumimoji="1" lang="ja-JP" altLang="en-US" dirty="0"/>
          </a:p>
        </p:txBody>
      </p:sp>
      <p:sp>
        <p:nvSpPr>
          <p:cNvPr id="3" name="テキスト ボックス 2"/>
          <p:cNvSpPr txBox="1"/>
          <p:nvPr/>
        </p:nvSpPr>
        <p:spPr>
          <a:xfrm>
            <a:off x="395536" y="1455742"/>
            <a:ext cx="8459367" cy="4493538"/>
          </a:xfrm>
          <a:prstGeom prst="rect">
            <a:avLst/>
          </a:prstGeom>
          <a:noFill/>
        </p:spPr>
        <p:txBody>
          <a:bodyPr wrap="none" rtlCol="0">
            <a:spAutoFit/>
          </a:bodyPr>
          <a:lstStyle/>
          <a:p>
            <a:pPr marL="342900" indent="-342900">
              <a:buFont typeface="Arial" panose="020B0604020202020204" pitchFamily="34" charset="0"/>
              <a:buChar char="•"/>
            </a:pPr>
            <a:r>
              <a:rPr lang="ja-JP" altLang="en-US" sz="2200" dirty="0" smtClean="0">
                <a:latin typeface="+mn-ea"/>
              </a:rPr>
              <a:t>私</a:t>
            </a:r>
            <a:r>
              <a:rPr lang="ja-JP" altLang="en-US" sz="2200" dirty="0">
                <a:latin typeface="+mn-ea"/>
              </a:rPr>
              <a:t>はちょうど宿題を終えたところだ</a:t>
            </a:r>
            <a:r>
              <a:rPr lang="ja-JP" altLang="en-US" sz="2200" dirty="0" smtClean="0">
                <a:latin typeface="+mn-ea"/>
              </a:rPr>
              <a:t>。</a:t>
            </a:r>
            <a:endParaRPr lang="en-US" altLang="ja-JP" sz="2200" dirty="0" smtClean="0">
              <a:latin typeface="+mn-ea"/>
            </a:endParaRPr>
          </a:p>
          <a:p>
            <a:pPr marL="342900" indent="-342900">
              <a:buFont typeface="Arial" panose="020B0604020202020204" pitchFamily="34" charset="0"/>
              <a:buChar char="•"/>
            </a:pPr>
            <a:endParaRPr lang="en-US" altLang="ja-JP" sz="2200" dirty="0" smtClean="0">
              <a:latin typeface="+mn-ea"/>
            </a:endParaRPr>
          </a:p>
          <a:p>
            <a:pPr marL="342900" indent="-342900">
              <a:buFont typeface="Arial" panose="020B0604020202020204" pitchFamily="34" charset="0"/>
              <a:buChar char="•"/>
            </a:pPr>
            <a:endParaRPr lang="en-US" altLang="ja-JP" sz="2200" dirty="0">
              <a:latin typeface="+mn-ea"/>
            </a:endParaRPr>
          </a:p>
          <a:p>
            <a:pPr marL="342900" indent="-342900">
              <a:buFont typeface="Arial" panose="020B0604020202020204" pitchFamily="34" charset="0"/>
              <a:buChar char="•"/>
            </a:pPr>
            <a:r>
              <a:rPr lang="ja-JP" altLang="en-US" sz="2200" dirty="0" smtClean="0">
                <a:latin typeface="+mn-ea"/>
              </a:rPr>
              <a:t>ケン</a:t>
            </a:r>
            <a:r>
              <a:rPr lang="ja-JP" altLang="en-US" sz="2200" dirty="0">
                <a:latin typeface="+mn-ea"/>
              </a:rPr>
              <a:t>はすでに朝食を食べてしまった</a:t>
            </a:r>
            <a:r>
              <a:rPr lang="ja-JP" altLang="en-US" sz="2200" dirty="0" smtClean="0">
                <a:latin typeface="+mn-ea"/>
              </a:rPr>
              <a:t>。</a:t>
            </a:r>
            <a:endParaRPr lang="en-US" altLang="ja-JP" sz="2200" dirty="0" smtClean="0">
              <a:latin typeface="+mn-ea"/>
            </a:endParaRPr>
          </a:p>
          <a:p>
            <a:pPr marL="342900" indent="-342900">
              <a:buFont typeface="Arial" panose="020B0604020202020204" pitchFamily="34" charset="0"/>
              <a:buChar char="•"/>
            </a:pPr>
            <a:endParaRPr lang="en-US" altLang="ja-JP" sz="2200" dirty="0" smtClean="0">
              <a:latin typeface="+mn-ea"/>
            </a:endParaRPr>
          </a:p>
          <a:p>
            <a:pPr marL="342900" indent="-342900">
              <a:buFont typeface="Arial" panose="020B0604020202020204" pitchFamily="34" charset="0"/>
              <a:buChar char="•"/>
            </a:pPr>
            <a:endParaRPr lang="en-US" altLang="ja-JP" sz="2200" dirty="0">
              <a:latin typeface="+mn-ea"/>
            </a:endParaRPr>
          </a:p>
          <a:p>
            <a:pPr marL="342900" indent="-342900">
              <a:buFont typeface="Arial" panose="020B0604020202020204" pitchFamily="34" charset="0"/>
              <a:buChar char="•"/>
            </a:pPr>
            <a:r>
              <a:rPr lang="ja-JP" altLang="en-US" sz="2200" dirty="0" smtClean="0">
                <a:latin typeface="+mn-ea"/>
              </a:rPr>
              <a:t>あなた</a:t>
            </a:r>
            <a:r>
              <a:rPr lang="ja-JP" altLang="en-US" sz="2200" dirty="0">
                <a:latin typeface="+mn-ea"/>
              </a:rPr>
              <a:t>は</a:t>
            </a:r>
            <a:r>
              <a:rPr lang="ja-JP" altLang="en-US" sz="2200" dirty="0" smtClean="0">
                <a:latin typeface="+mn-ea"/>
              </a:rPr>
              <a:t>もうこの新聞を</a:t>
            </a:r>
            <a:r>
              <a:rPr lang="ja-JP" altLang="en-US" sz="2200" dirty="0">
                <a:latin typeface="+mn-ea"/>
              </a:rPr>
              <a:t>読んでしまいましたか</a:t>
            </a:r>
            <a:r>
              <a:rPr lang="ja-JP" altLang="en-US" sz="2200" dirty="0" smtClean="0">
                <a:latin typeface="+mn-ea"/>
              </a:rPr>
              <a:t>。</a:t>
            </a:r>
            <a:r>
              <a:rPr lang="ja-JP" altLang="en-US" sz="2200" dirty="0">
                <a:latin typeface="+mn-ea"/>
              </a:rPr>
              <a:t>　</a:t>
            </a:r>
            <a:r>
              <a:rPr lang="ja-JP" altLang="en-US" sz="2200" dirty="0" smtClean="0">
                <a:latin typeface="+mn-ea"/>
              </a:rPr>
              <a:t>いいえ</a:t>
            </a:r>
            <a:r>
              <a:rPr lang="ja-JP" altLang="en-US" sz="2200" dirty="0">
                <a:latin typeface="+mn-ea"/>
              </a:rPr>
              <a:t>、まだです</a:t>
            </a:r>
            <a:r>
              <a:rPr lang="ja-JP" altLang="en-US" sz="2200" dirty="0" smtClean="0">
                <a:latin typeface="+mn-ea"/>
              </a:rPr>
              <a:t>。</a:t>
            </a:r>
            <a:endParaRPr lang="en-US" altLang="ja-JP" sz="2200" dirty="0" smtClean="0">
              <a:latin typeface="+mn-ea"/>
            </a:endParaRPr>
          </a:p>
          <a:p>
            <a:pPr marL="342900" indent="-342900">
              <a:buFont typeface="Arial" panose="020B0604020202020204" pitchFamily="34" charset="0"/>
              <a:buChar char="•"/>
            </a:pPr>
            <a:endParaRPr lang="en-US" altLang="ja-JP" sz="2200" dirty="0" smtClean="0">
              <a:latin typeface="+mn-ea"/>
            </a:endParaRPr>
          </a:p>
          <a:p>
            <a:pPr marL="342900" indent="-342900">
              <a:buFont typeface="Arial" panose="020B0604020202020204" pitchFamily="34" charset="0"/>
              <a:buChar char="•"/>
            </a:pPr>
            <a:endParaRPr lang="en-US" altLang="ja-JP" sz="2200" dirty="0">
              <a:latin typeface="+mn-ea"/>
            </a:endParaRPr>
          </a:p>
          <a:p>
            <a:pPr marL="342900" indent="-342900">
              <a:buFont typeface="Arial" panose="020B0604020202020204" pitchFamily="34" charset="0"/>
              <a:buChar char="•"/>
            </a:pPr>
            <a:r>
              <a:rPr lang="ja-JP" altLang="en-US" sz="2200" dirty="0" smtClean="0">
                <a:latin typeface="+mn-ea"/>
              </a:rPr>
              <a:t>トム</a:t>
            </a:r>
            <a:r>
              <a:rPr lang="ja-JP" altLang="en-US" sz="2200" dirty="0">
                <a:latin typeface="+mn-ea"/>
              </a:rPr>
              <a:t>はまだ手を洗っていません</a:t>
            </a:r>
            <a:r>
              <a:rPr lang="ja-JP" altLang="en-US" sz="2200" dirty="0" smtClean="0">
                <a:latin typeface="+mn-ea"/>
              </a:rPr>
              <a:t>。</a:t>
            </a:r>
            <a:endParaRPr lang="en-US" altLang="ja-JP" sz="2200" dirty="0" smtClean="0">
              <a:latin typeface="+mn-ea"/>
            </a:endParaRPr>
          </a:p>
          <a:p>
            <a:pPr marL="342900" indent="-342900">
              <a:buFont typeface="Arial" panose="020B0604020202020204" pitchFamily="34" charset="0"/>
              <a:buChar char="•"/>
            </a:pPr>
            <a:endParaRPr lang="en-US" altLang="ja-JP" sz="2200" dirty="0">
              <a:latin typeface="+mn-ea"/>
            </a:endParaRPr>
          </a:p>
          <a:p>
            <a:pPr marL="342900" indent="-342900">
              <a:buFont typeface="Arial" panose="020B0604020202020204" pitchFamily="34" charset="0"/>
              <a:buChar char="•"/>
            </a:pPr>
            <a:endParaRPr lang="en-US" altLang="ja-JP" sz="2200" dirty="0" smtClean="0">
              <a:latin typeface="+mn-ea"/>
            </a:endParaRPr>
          </a:p>
          <a:p>
            <a:pPr marL="342900" indent="-342900">
              <a:buFont typeface="Arial" panose="020B0604020202020204" pitchFamily="34" charset="0"/>
              <a:buChar char="•"/>
            </a:pPr>
            <a:r>
              <a:rPr lang="ja-JP" altLang="en-US" sz="2200" dirty="0" smtClean="0">
                <a:latin typeface="+mn-ea"/>
              </a:rPr>
              <a:t>父</a:t>
            </a:r>
            <a:r>
              <a:rPr lang="ja-JP" altLang="en-US" sz="2200" dirty="0">
                <a:latin typeface="+mn-ea"/>
              </a:rPr>
              <a:t>はロンドンへいってしまった。</a:t>
            </a:r>
            <a:endParaRPr kumimoji="1" lang="ja-JP" altLang="en-US" sz="2200" dirty="0">
              <a:latin typeface="+mn-ea"/>
            </a:endParaRPr>
          </a:p>
        </p:txBody>
      </p:sp>
      <p:sp>
        <p:nvSpPr>
          <p:cNvPr id="4" name="テキスト ボックス 3"/>
          <p:cNvSpPr txBox="1"/>
          <p:nvPr/>
        </p:nvSpPr>
        <p:spPr>
          <a:xfrm>
            <a:off x="827584" y="1916832"/>
            <a:ext cx="5706755" cy="430887"/>
          </a:xfrm>
          <a:prstGeom prst="rect">
            <a:avLst/>
          </a:prstGeom>
          <a:noFill/>
        </p:spPr>
        <p:txBody>
          <a:bodyPr wrap="none" rtlCol="0">
            <a:spAutoFit/>
          </a:bodyPr>
          <a:lstStyle/>
          <a:p>
            <a:r>
              <a:rPr kumimoji="1" lang="en-US" altLang="ja-JP" sz="2200" dirty="0" smtClean="0">
                <a:solidFill>
                  <a:srgbClr val="FF0000"/>
                </a:solidFill>
              </a:rPr>
              <a:t>I have just finished my home work (assignment).</a:t>
            </a:r>
            <a:endParaRPr kumimoji="1" lang="ja-JP" altLang="en-US" sz="2200" dirty="0">
              <a:solidFill>
                <a:srgbClr val="FF0000"/>
              </a:solidFill>
            </a:endParaRPr>
          </a:p>
        </p:txBody>
      </p:sp>
      <p:sp>
        <p:nvSpPr>
          <p:cNvPr id="5" name="テキスト ボックス 4"/>
          <p:cNvSpPr txBox="1"/>
          <p:nvPr/>
        </p:nvSpPr>
        <p:spPr>
          <a:xfrm>
            <a:off x="827584" y="2925234"/>
            <a:ext cx="3979423" cy="430887"/>
          </a:xfrm>
          <a:prstGeom prst="rect">
            <a:avLst/>
          </a:prstGeom>
          <a:noFill/>
        </p:spPr>
        <p:txBody>
          <a:bodyPr wrap="none" rtlCol="0">
            <a:spAutoFit/>
          </a:bodyPr>
          <a:lstStyle/>
          <a:p>
            <a:r>
              <a:rPr kumimoji="1" lang="en-US" altLang="ja-JP" sz="2200" dirty="0" smtClean="0">
                <a:solidFill>
                  <a:srgbClr val="FF0000"/>
                </a:solidFill>
              </a:rPr>
              <a:t>Ken has already eaten breakfast.</a:t>
            </a:r>
            <a:endParaRPr kumimoji="1" lang="ja-JP" altLang="en-US" sz="2200" dirty="0">
              <a:solidFill>
                <a:srgbClr val="FF0000"/>
              </a:solidFill>
            </a:endParaRPr>
          </a:p>
        </p:txBody>
      </p:sp>
      <p:sp>
        <p:nvSpPr>
          <p:cNvPr id="6" name="テキスト ボックス 5"/>
          <p:cNvSpPr txBox="1"/>
          <p:nvPr/>
        </p:nvSpPr>
        <p:spPr>
          <a:xfrm>
            <a:off x="827584" y="3933636"/>
            <a:ext cx="6333722" cy="430887"/>
          </a:xfrm>
          <a:prstGeom prst="rect">
            <a:avLst/>
          </a:prstGeom>
          <a:noFill/>
        </p:spPr>
        <p:txBody>
          <a:bodyPr wrap="none" rtlCol="0">
            <a:spAutoFit/>
          </a:bodyPr>
          <a:lstStyle/>
          <a:p>
            <a:r>
              <a:rPr kumimoji="1" lang="en-US" altLang="ja-JP" sz="2200" dirty="0" smtClean="0">
                <a:solidFill>
                  <a:srgbClr val="FF0000"/>
                </a:solidFill>
              </a:rPr>
              <a:t>Have you already read this newspaper?     No, not yet</a:t>
            </a:r>
            <a:endParaRPr kumimoji="1" lang="ja-JP" altLang="en-US" sz="2200" dirty="0">
              <a:solidFill>
                <a:srgbClr val="FF0000"/>
              </a:solidFill>
            </a:endParaRPr>
          </a:p>
        </p:txBody>
      </p:sp>
      <p:sp>
        <p:nvSpPr>
          <p:cNvPr id="7" name="テキスト ボックス 6"/>
          <p:cNvSpPr txBox="1"/>
          <p:nvPr/>
        </p:nvSpPr>
        <p:spPr>
          <a:xfrm>
            <a:off x="827584" y="4942038"/>
            <a:ext cx="4049955" cy="430887"/>
          </a:xfrm>
          <a:prstGeom prst="rect">
            <a:avLst/>
          </a:prstGeom>
          <a:noFill/>
        </p:spPr>
        <p:txBody>
          <a:bodyPr wrap="none" rtlCol="0">
            <a:spAutoFit/>
          </a:bodyPr>
          <a:lstStyle/>
          <a:p>
            <a:r>
              <a:rPr kumimoji="1" lang="en-US" altLang="ja-JP" sz="2200" dirty="0" smtClean="0">
                <a:solidFill>
                  <a:srgbClr val="FF0000"/>
                </a:solidFill>
              </a:rPr>
              <a:t>Tom has not washed his hand yet.</a:t>
            </a:r>
            <a:endParaRPr kumimoji="1" lang="ja-JP" altLang="en-US" sz="2200" dirty="0">
              <a:solidFill>
                <a:srgbClr val="FF0000"/>
              </a:solidFill>
            </a:endParaRPr>
          </a:p>
        </p:txBody>
      </p:sp>
      <p:sp>
        <p:nvSpPr>
          <p:cNvPr id="8" name="テキスト ボックス 7"/>
          <p:cNvSpPr txBox="1"/>
          <p:nvPr/>
        </p:nvSpPr>
        <p:spPr>
          <a:xfrm>
            <a:off x="827584" y="5950441"/>
            <a:ext cx="3700052" cy="430887"/>
          </a:xfrm>
          <a:prstGeom prst="rect">
            <a:avLst/>
          </a:prstGeom>
          <a:noFill/>
        </p:spPr>
        <p:txBody>
          <a:bodyPr wrap="none" rtlCol="0">
            <a:spAutoFit/>
          </a:bodyPr>
          <a:lstStyle/>
          <a:p>
            <a:r>
              <a:rPr kumimoji="1" lang="en-US" altLang="ja-JP" sz="2200" dirty="0" smtClean="0">
                <a:solidFill>
                  <a:srgbClr val="FF0000"/>
                </a:solidFill>
              </a:rPr>
              <a:t>My father has </a:t>
            </a:r>
            <a:r>
              <a:rPr kumimoji="1" lang="en-US" altLang="ja-JP" sz="2200" u="sng" dirty="0" smtClean="0">
                <a:solidFill>
                  <a:srgbClr val="0070C0"/>
                </a:solidFill>
              </a:rPr>
              <a:t>gone to </a:t>
            </a:r>
            <a:r>
              <a:rPr kumimoji="1" lang="en-US" altLang="ja-JP" sz="2200" dirty="0" smtClean="0">
                <a:solidFill>
                  <a:srgbClr val="FF0000"/>
                </a:solidFill>
              </a:rPr>
              <a:t>London.</a:t>
            </a:r>
            <a:endParaRPr kumimoji="1" lang="ja-JP" altLang="en-US" sz="2200" dirty="0">
              <a:solidFill>
                <a:srgbClr val="FF0000"/>
              </a:solidFill>
            </a:endParaRPr>
          </a:p>
        </p:txBody>
      </p:sp>
    </p:spTree>
    <p:extLst>
      <p:ext uri="{BB962C8B-B14F-4D97-AF65-F5344CB8AC3E}">
        <p14:creationId xmlns:p14="http://schemas.microsoft.com/office/powerpoint/2010/main" val="2449368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現在完了とは？</a:t>
            </a:r>
            <a:endParaRPr kumimoji="1" lang="ja-JP" altLang="en-US" dirty="0"/>
          </a:p>
        </p:txBody>
      </p:sp>
      <p:sp>
        <p:nvSpPr>
          <p:cNvPr id="4" name="テキスト ボックス 3"/>
          <p:cNvSpPr txBox="1"/>
          <p:nvPr/>
        </p:nvSpPr>
        <p:spPr>
          <a:xfrm>
            <a:off x="611560" y="1412776"/>
            <a:ext cx="7992888" cy="4401205"/>
          </a:xfrm>
          <a:prstGeom prst="rect">
            <a:avLst/>
          </a:prstGeom>
          <a:noFill/>
        </p:spPr>
        <p:txBody>
          <a:bodyPr wrap="square" rtlCol="0">
            <a:spAutoFit/>
          </a:bodyPr>
          <a:lstStyle/>
          <a:p>
            <a:r>
              <a:rPr lang="ja-JP" altLang="en-US" sz="2800" dirty="0"/>
              <a:t>現在完了は</a:t>
            </a:r>
            <a:r>
              <a:rPr lang="ja-JP" altLang="en-US" sz="2800" b="1" dirty="0">
                <a:solidFill>
                  <a:srgbClr val="FF0000"/>
                </a:solidFill>
              </a:rPr>
              <a:t>「</a:t>
            </a:r>
            <a:r>
              <a:rPr lang="en-US" altLang="ja-JP" sz="2800" b="1" dirty="0">
                <a:solidFill>
                  <a:srgbClr val="FF0000"/>
                </a:solidFill>
              </a:rPr>
              <a:t>have(has)+</a:t>
            </a:r>
            <a:r>
              <a:rPr lang="ja-JP" altLang="en-US" sz="2800" b="1" dirty="0">
                <a:solidFill>
                  <a:srgbClr val="FF0000"/>
                </a:solidFill>
              </a:rPr>
              <a:t>過去分詞」</a:t>
            </a:r>
            <a:r>
              <a:rPr lang="ja-JP" altLang="en-US" sz="2800" dirty="0"/>
              <a:t>という形で表されます</a:t>
            </a:r>
            <a:r>
              <a:rPr lang="ja-JP" altLang="en-US" sz="2800" dirty="0" smtClean="0"/>
              <a:t>。それ</a:t>
            </a:r>
            <a:r>
              <a:rPr lang="ja-JP" altLang="en-US" sz="2800" dirty="0"/>
              <a:t>に</a:t>
            </a:r>
            <a:r>
              <a:rPr lang="ja-JP" altLang="en-US" sz="2800" dirty="0" smtClean="0"/>
              <a:t>は「</a:t>
            </a:r>
            <a:r>
              <a:rPr lang="ja-JP" altLang="en-US" sz="2800" dirty="0"/>
              <a:t>継続」「経験</a:t>
            </a:r>
            <a:r>
              <a:rPr lang="ja-JP" altLang="en-US" sz="2800" dirty="0" smtClean="0"/>
              <a:t>」</a:t>
            </a:r>
            <a:r>
              <a:rPr lang="ja-JP" altLang="en-US" sz="2800" dirty="0"/>
              <a:t> 「完了」「結果」</a:t>
            </a:r>
            <a:r>
              <a:rPr lang="ja-JP" altLang="en-US" sz="2800" dirty="0" smtClean="0"/>
              <a:t>の</a:t>
            </a:r>
            <a:r>
              <a:rPr lang="ja-JP" altLang="en-US" sz="2800" dirty="0"/>
              <a:t>４つ用法が</a:t>
            </a:r>
            <a:r>
              <a:rPr lang="ja-JP" altLang="en-US" sz="2800" dirty="0" smtClean="0"/>
              <a:t>ある。</a:t>
            </a:r>
            <a:endParaRPr lang="en-US" altLang="ja-JP" sz="2800" dirty="0" smtClean="0"/>
          </a:p>
          <a:p>
            <a:endParaRPr lang="en-US" altLang="ja-JP" sz="2800" dirty="0"/>
          </a:p>
          <a:p>
            <a:r>
              <a:rPr lang="ja-JP" altLang="en-US" sz="2800" dirty="0"/>
              <a:t>現在・過去・未来形がその一点を表すのに</a:t>
            </a:r>
            <a:r>
              <a:rPr lang="ja-JP" altLang="en-US" sz="2800" dirty="0" smtClean="0"/>
              <a:t>対して</a:t>
            </a:r>
            <a:r>
              <a:rPr lang="ja-JP" altLang="en-US" sz="2800" dirty="0"/>
              <a:t>、</a:t>
            </a:r>
            <a:r>
              <a:rPr lang="ja-JP" altLang="en-US" sz="2800" dirty="0" smtClean="0"/>
              <a:t>現在</a:t>
            </a:r>
            <a:r>
              <a:rPr lang="ja-JP" altLang="en-US" sz="2800" dirty="0"/>
              <a:t>完了形は過去から現在に</a:t>
            </a:r>
            <a:r>
              <a:rPr lang="ja-JP" altLang="en-US" sz="2800" dirty="0" smtClean="0"/>
              <a:t>至る動作</a:t>
            </a:r>
            <a:r>
              <a:rPr lang="ja-JP" altLang="en-US" sz="2800" dirty="0"/>
              <a:t>・状態という線を表して</a:t>
            </a:r>
            <a:r>
              <a:rPr lang="ja-JP" altLang="en-US" sz="2800" dirty="0" smtClean="0"/>
              <a:t>いる。</a:t>
            </a:r>
            <a:endParaRPr lang="en-US" altLang="ja-JP" sz="2800" dirty="0" smtClean="0"/>
          </a:p>
          <a:p>
            <a:endParaRPr lang="en-US" altLang="ja-JP" sz="2800" dirty="0"/>
          </a:p>
          <a:p>
            <a:endParaRPr lang="ja-JP" altLang="en-US" sz="2800" dirty="0"/>
          </a:p>
          <a:p>
            <a:endParaRPr lang="en-US" altLang="ja-JP" sz="2800" dirty="0" smtClean="0"/>
          </a:p>
        </p:txBody>
      </p:sp>
      <p:graphicFrame>
        <p:nvGraphicFramePr>
          <p:cNvPr id="3" name="オブジェクト 2"/>
          <p:cNvGraphicFramePr>
            <a:graphicFrameLocks noChangeAspect="1"/>
          </p:cNvGraphicFramePr>
          <p:nvPr>
            <p:extLst>
              <p:ext uri="{D42A27DB-BD31-4B8C-83A1-F6EECF244321}">
                <p14:modId xmlns:p14="http://schemas.microsoft.com/office/powerpoint/2010/main" val="3774413347"/>
              </p:ext>
            </p:extLst>
          </p:nvPr>
        </p:nvGraphicFramePr>
        <p:xfrm>
          <a:off x="7308304" y="5312339"/>
          <a:ext cx="1296144" cy="1215135"/>
        </p:xfrm>
        <a:graphic>
          <a:graphicData uri="http://schemas.openxmlformats.org/presentationml/2006/ole">
            <mc:AlternateContent xmlns:mc="http://schemas.openxmlformats.org/markup-compatibility/2006">
              <mc:Choice xmlns:v="urn:schemas-microsoft-com:vml" Requires="v">
                <p:oleObj spid="_x0000_s1028" name="Worksheet" showAsIcon="1" r:id="rId3" imgW="914400" imgH="857160" progId="Excel.Sheet.12">
                  <p:embed/>
                </p:oleObj>
              </mc:Choice>
              <mc:Fallback>
                <p:oleObj name="Worksheet" showAsIcon="1" r:id="rId3" imgW="914400" imgH="857160" progId="Excel.Sheet.12">
                  <p:embed/>
                  <p:pic>
                    <p:nvPicPr>
                      <p:cNvPr id="0" name=""/>
                      <p:cNvPicPr/>
                      <p:nvPr/>
                    </p:nvPicPr>
                    <p:blipFill>
                      <a:blip r:embed="rId4"/>
                      <a:stretch>
                        <a:fillRect/>
                      </a:stretch>
                    </p:blipFill>
                    <p:spPr>
                      <a:xfrm>
                        <a:off x="7308304" y="5312339"/>
                        <a:ext cx="1296144" cy="1215135"/>
                      </a:xfrm>
                      <a:prstGeom prst="rect">
                        <a:avLst/>
                      </a:prstGeom>
                    </p:spPr>
                  </p:pic>
                </p:oleObj>
              </mc:Fallback>
            </mc:AlternateContent>
          </a:graphicData>
        </a:graphic>
      </p:graphicFrame>
      <p:sp>
        <p:nvSpPr>
          <p:cNvPr id="6" name="テキスト ボックス 5"/>
          <p:cNvSpPr txBox="1"/>
          <p:nvPr/>
        </p:nvSpPr>
        <p:spPr>
          <a:xfrm>
            <a:off x="755576" y="5181243"/>
            <a:ext cx="6192689" cy="1477328"/>
          </a:xfrm>
          <a:prstGeom prst="rect">
            <a:avLst/>
          </a:prstGeom>
          <a:noFill/>
        </p:spPr>
        <p:txBody>
          <a:bodyPr wrap="square" rtlCol="0">
            <a:spAutoFit/>
          </a:bodyPr>
          <a:lstStyle/>
          <a:p>
            <a:r>
              <a:rPr lang="ja-JP" altLang="en-US" dirty="0"/>
              <a:t>現在完了形で使われる、ｈａｖｅ（ｈａｓ）は「持っている」などの意味がある一般動詞では</a:t>
            </a:r>
            <a:r>
              <a:rPr lang="ja-JP" altLang="en-US" dirty="0" smtClean="0"/>
              <a:t>なくそれそのものの意味はない助動詞として使われていると考えます。</a:t>
            </a:r>
            <a:endParaRPr lang="en-US" altLang="ja-JP" dirty="0" smtClean="0"/>
          </a:p>
          <a:p>
            <a:r>
              <a:rPr lang="ja-JP" altLang="en-US" dirty="0" smtClean="0"/>
              <a:t>迷ったら、その後に来る単語を確認し、過去分詞だったら現在完了の表現であることがある程度予想できる。　</a:t>
            </a:r>
            <a:endParaRPr kumimoji="1" lang="ja-JP" altLang="en-US" dirty="0"/>
          </a:p>
        </p:txBody>
      </p:sp>
    </p:spTree>
    <p:extLst>
      <p:ext uri="{BB962C8B-B14F-4D97-AF65-F5344CB8AC3E}">
        <p14:creationId xmlns:p14="http://schemas.microsoft.com/office/powerpoint/2010/main" val="3300583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kumimoji="1" lang="ja-JP" altLang="en-US" dirty="0" smtClean="0"/>
              <a:t>現在完了のイメージ</a:t>
            </a:r>
            <a:endParaRPr kumimoji="1" lang="ja-JP" altLang="en-US" dirty="0"/>
          </a:p>
        </p:txBody>
      </p:sp>
      <p:sp>
        <p:nvSpPr>
          <p:cNvPr id="3" name="ホームベース 2"/>
          <p:cNvSpPr/>
          <p:nvPr/>
        </p:nvSpPr>
        <p:spPr>
          <a:xfrm>
            <a:off x="1259632" y="2276872"/>
            <a:ext cx="7488832" cy="64807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79512" y="2416242"/>
            <a:ext cx="877163" cy="369332"/>
          </a:xfrm>
          <a:prstGeom prst="rect">
            <a:avLst/>
          </a:prstGeom>
          <a:noFill/>
        </p:spPr>
        <p:txBody>
          <a:bodyPr wrap="none" rtlCol="0">
            <a:spAutoFit/>
          </a:bodyPr>
          <a:lstStyle/>
          <a:p>
            <a:r>
              <a:rPr kumimoji="1" lang="ja-JP" altLang="en-US" dirty="0" smtClean="0"/>
              <a:t>時間軸</a:t>
            </a:r>
            <a:endParaRPr kumimoji="1" lang="ja-JP" altLang="en-US" dirty="0"/>
          </a:p>
        </p:txBody>
      </p:sp>
      <p:cxnSp>
        <p:nvCxnSpPr>
          <p:cNvPr id="6" name="直線コネクタ 5"/>
          <p:cNvCxnSpPr/>
          <p:nvPr/>
        </p:nvCxnSpPr>
        <p:spPr>
          <a:xfrm>
            <a:off x="4680012" y="1628800"/>
            <a:ext cx="0" cy="1512168"/>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907704" y="1628800"/>
            <a:ext cx="0" cy="1512168"/>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7452320" y="1628800"/>
            <a:ext cx="0" cy="1512168"/>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4357717" y="3140968"/>
            <a:ext cx="646331" cy="369332"/>
          </a:xfrm>
          <a:prstGeom prst="rect">
            <a:avLst/>
          </a:prstGeom>
          <a:noFill/>
        </p:spPr>
        <p:txBody>
          <a:bodyPr wrap="none" rtlCol="0">
            <a:spAutoFit/>
          </a:bodyPr>
          <a:lstStyle/>
          <a:p>
            <a:r>
              <a:rPr kumimoji="1" lang="ja-JP" altLang="en-US" dirty="0" smtClean="0"/>
              <a:t>現在</a:t>
            </a:r>
            <a:endParaRPr kumimoji="1" lang="ja-JP" altLang="en-US" dirty="0"/>
          </a:p>
        </p:txBody>
      </p:sp>
      <p:sp>
        <p:nvSpPr>
          <p:cNvPr id="11" name="テキスト ボックス 10"/>
          <p:cNvSpPr txBox="1"/>
          <p:nvPr/>
        </p:nvSpPr>
        <p:spPr>
          <a:xfrm>
            <a:off x="1584538" y="3084397"/>
            <a:ext cx="646331" cy="369332"/>
          </a:xfrm>
          <a:prstGeom prst="rect">
            <a:avLst/>
          </a:prstGeom>
          <a:noFill/>
        </p:spPr>
        <p:txBody>
          <a:bodyPr wrap="none" rtlCol="0">
            <a:spAutoFit/>
          </a:bodyPr>
          <a:lstStyle/>
          <a:p>
            <a:r>
              <a:rPr lang="ja-JP" altLang="en-US" dirty="0"/>
              <a:t>過去</a:t>
            </a:r>
            <a:endParaRPr kumimoji="1" lang="ja-JP" altLang="en-US" dirty="0"/>
          </a:p>
        </p:txBody>
      </p:sp>
      <p:sp>
        <p:nvSpPr>
          <p:cNvPr id="12" name="テキスト ボックス 11"/>
          <p:cNvSpPr txBox="1"/>
          <p:nvPr/>
        </p:nvSpPr>
        <p:spPr>
          <a:xfrm>
            <a:off x="7129154" y="3140968"/>
            <a:ext cx="646331" cy="369332"/>
          </a:xfrm>
          <a:prstGeom prst="rect">
            <a:avLst/>
          </a:prstGeom>
          <a:noFill/>
        </p:spPr>
        <p:txBody>
          <a:bodyPr wrap="none" rtlCol="0">
            <a:spAutoFit/>
          </a:bodyPr>
          <a:lstStyle/>
          <a:p>
            <a:r>
              <a:rPr kumimoji="1" lang="ja-JP" altLang="en-US" dirty="0" smtClean="0"/>
              <a:t>未来</a:t>
            </a:r>
            <a:endParaRPr kumimoji="1" lang="ja-JP" altLang="en-US" dirty="0"/>
          </a:p>
        </p:txBody>
      </p:sp>
      <p:sp>
        <p:nvSpPr>
          <p:cNvPr id="13" name="星 5 12"/>
          <p:cNvSpPr/>
          <p:nvPr/>
        </p:nvSpPr>
        <p:spPr>
          <a:xfrm>
            <a:off x="1584538" y="2456892"/>
            <a:ext cx="272861" cy="288032"/>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ホームベース 13"/>
          <p:cNvSpPr/>
          <p:nvPr/>
        </p:nvSpPr>
        <p:spPr>
          <a:xfrm>
            <a:off x="1259632" y="4931876"/>
            <a:ext cx="7488832" cy="64807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179512" y="5071246"/>
            <a:ext cx="877163" cy="369332"/>
          </a:xfrm>
          <a:prstGeom prst="rect">
            <a:avLst/>
          </a:prstGeom>
          <a:noFill/>
        </p:spPr>
        <p:txBody>
          <a:bodyPr wrap="none" rtlCol="0">
            <a:spAutoFit/>
          </a:bodyPr>
          <a:lstStyle/>
          <a:p>
            <a:r>
              <a:rPr kumimoji="1" lang="ja-JP" altLang="en-US" dirty="0" smtClean="0"/>
              <a:t>時間軸</a:t>
            </a:r>
            <a:endParaRPr kumimoji="1" lang="ja-JP" altLang="en-US" dirty="0"/>
          </a:p>
        </p:txBody>
      </p:sp>
      <p:cxnSp>
        <p:nvCxnSpPr>
          <p:cNvPr id="16" name="直線コネクタ 15"/>
          <p:cNvCxnSpPr/>
          <p:nvPr/>
        </p:nvCxnSpPr>
        <p:spPr>
          <a:xfrm>
            <a:off x="4680012" y="4283804"/>
            <a:ext cx="0" cy="1512168"/>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1907704" y="4283804"/>
            <a:ext cx="0" cy="1512168"/>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7452320" y="4283804"/>
            <a:ext cx="0" cy="1512168"/>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4357717" y="5795972"/>
            <a:ext cx="646331" cy="369332"/>
          </a:xfrm>
          <a:prstGeom prst="rect">
            <a:avLst/>
          </a:prstGeom>
          <a:noFill/>
        </p:spPr>
        <p:txBody>
          <a:bodyPr wrap="none" rtlCol="0">
            <a:spAutoFit/>
          </a:bodyPr>
          <a:lstStyle/>
          <a:p>
            <a:r>
              <a:rPr kumimoji="1" lang="ja-JP" altLang="en-US" dirty="0" smtClean="0"/>
              <a:t>現在</a:t>
            </a:r>
            <a:endParaRPr kumimoji="1" lang="ja-JP" altLang="en-US" dirty="0"/>
          </a:p>
        </p:txBody>
      </p:sp>
      <p:sp>
        <p:nvSpPr>
          <p:cNvPr id="20" name="テキスト ボックス 19"/>
          <p:cNvSpPr txBox="1"/>
          <p:nvPr/>
        </p:nvSpPr>
        <p:spPr>
          <a:xfrm>
            <a:off x="1584538" y="5739401"/>
            <a:ext cx="646331" cy="369332"/>
          </a:xfrm>
          <a:prstGeom prst="rect">
            <a:avLst/>
          </a:prstGeom>
          <a:noFill/>
        </p:spPr>
        <p:txBody>
          <a:bodyPr wrap="none" rtlCol="0">
            <a:spAutoFit/>
          </a:bodyPr>
          <a:lstStyle/>
          <a:p>
            <a:r>
              <a:rPr lang="ja-JP" altLang="en-US" dirty="0"/>
              <a:t>過去</a:t>
            </a:r>
            <a:endParaRPr kumimoji="1" lang="ja-JP" altLang="en-US" dirty="0"/>
          </a:p>
        </p:txBody>
      </p:sp>
      <p:sp>
        <p:nvSpPr>
          <p:cNvPr id="21" name="テキスト ボックス 20"/>
          <p:cNvSpPr txBox="1"/>
          <p:nvPr/>
        </p:nvSpPr>
        <p:spPr>
          <a:xfrm>
            <a:off x="7129154" y="5795972"/>
            <a:ext cx="646331" cy="369332"/>
          </a:xfrm>
          <a:prstGeom prst="rect">
            <a:avLst/>
          </a:prstGeom>
          <a:noFill/>
        </p:spPr>
        <p:txBody>
          <a:bodyPr wrap="none" rtlCol="0">
            <a:spAutoFit/>
          </a:bodyPr>
          <a:lstStyle/>
          <a:p>
            <a:r>
              <a:rPr kumimoji="1" lang="ja-JP" altLang="en-US" dirty="0" smtClean="0"/>
              <a:t>未来</a:t>
            </a:r>
            <a:endParaRPr kumimoji="1" lang="ja-JP" altLang="en-US" dirty="0"/>
          </a:p>
        </p:txBody>
      </p:sp>
      <p:sp>
        <p:nvSpPr>
          <p:cNvPr id="23" name="テキスト ボックス 22"/>
          <p:cNvSpPr txBox="1"/>
          <p:nvPr/>
        </p:nvSpPr>
        <p:spPr>
          <a:xfrm>
            <a:off x="471797" y="1091345"/>
            <a:ext cx="1800493"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ja-JP" altLang="en-US" dirty="0" smtClean="0"/>
              <a:t>現在・過去・未来</a:t>
            </a:r>
            <a:endParaRPr kumimoji="1" lang="ja-JP" altLang="en-US" dirty="0"/>
          </a:p>
        </p:txBody>
      </p:sp>
      <p:sp>
        <p:nvSpPr>
          <p:cNvPr id="24" name="テキスト ボックス 23"/>
          <p:cNvSpPr txBox="1"/>
          <p:nvPr/>
        </p:nvSpPr>
        <p:spPr>
          <a:xfrm>
            <a:off x="471796" y="3919424"/>
            <a:ext cx="1800493"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dirty="0" smtClean="0"/>
              <a:t>現在完了</a:t>
            </a:r>
            <a:endParaRPr kumimoji="1" lang="ja-JP" altLang="en-US" dirty="0"/>
          </a:p>
        </p:txBody>
      </p:sp>
      <p:sp>
        <p:nvSpPr>
          <p:cNvPr id="25" name="右矢印 24"/>
          <p:cNvSpPr/>
          <p:nvPr/>
        </p:nvSpPr>
        <p:spPr>
          <a:xfrm>
            <a:off x="1584538" y="4958894"/>
            <a:ext cx="3095474" cy="621054"/>
          </a:xfrm>
          <a:prstGeom prst="righ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星 5 26"/>
          <p:cNvSpPr/>
          <p:nvPr/>
        </p:nvSpPr>
        <p:spPr>
          <a:xfrm>
            <a:off x="4543581" y="2456892"/>
            <a:ext cx="272861" cy="288032"/>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星 5 27"/>
          <p:cNvSpPr/>
          <p:nvPr/>
        </p:nvSpPr>
        <p:spPr>
          <a:xfrm>
            <a:off x="7502624" y="2456892"/>
            <a:ext cx="272861" cy="288032"/>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39174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例文（過去と現在完了）</a:t>
            </a:r>
            <a:endParaRPr kumimoji="1" lang="ja-JP" altLang="en-US" dirty="0"/>
          </a:p>
        </p:txBody>
      </p:sp>
      <p:sp>
        <p:nvSpPr>
          <p:cNvPr id="3" name="テキスト ボックス 2"/>
          <p:cNvSpPr txBox="1"/>
          <p:nvPr/>
        </p:nvSpPr>
        <p:spPr>
          <a:xfrm>
            <a:off x="251520" y="1556792"/>
            <a:ext cx="8640960" cy="4431983"/>
          </a:xfrm>
          <a:prstGeom prst="rect">
            <a:avLst/>
          </a:prstGeom>
          <a:noFill/>
        </p:spPr>
        <p:txBody>
          <a:bodyPr wrap="square" rtlCol="0">
            <a:spAutoFit/>
          </a:bodyPr>
          <a:lstStyle/>
          <a:p>
            <a:r>
              <a:rPr lang="en-US" altLang="ja-JP" sz="2200" dirty="0">
                <a:latin typeface="+mn-ea"/>
              </a:rPr>
              <a:t>I </a:t>
            </a:r>
            <a:r>
              <a:rPr lang="en-US" altLang="ja-JP" sz="2200" b="1" dirty="0">
                <a:solidFill>
                  <a:srgbClr val="FF0000"/>
                </a:solidFill>
                <a:latin typeface="+mn-ea"/>
              </a:rPr>
              <a:t>lost</a:t>
            </a:r>
            <a:r>
              <a:rPr lang="ja-JP" altLang="en-US" sz="2200" dirty="0">
                <a:latin typeface="+mn-ea"/>
              </a:rPr>
              <a:t> </a:t>
            </a:r>
            <a:r>
              <a:rPr lang="en-US" altLang="ja-JP" sz="2200" dirty="0">
                <a:latin typeface="+mn-ea"/>
              </a:rPr>
              <a:t>my bag. / </a:t>
            </a:r>
            <a:r>
              <a:rPr lang="ja-JP" altLang="en-US" sz="2200" dirty="0">
                <a:latin typeface="+mn-ea"/>
              </a:rPr>
              <a:t>私はかばんを落とした</a:t>
            </a:r>
            <a:r>
              <a:rPr lang="ja-JP" altLang="en-US" sz="2200" dirty="0" smtClean="0">
                <a:latin typeface="+mn-ea"/>
              </a:rPr>
              <a:t>。</a:t>
            </a:r>
            <a:endParaRPr lang="en-US" altLang="ja-JP" sz="2200" dirty="0" smtClean="0">
              <a:latin typeface="+mn-ea"/>
            </a:endParaRPr>
          </a:p>
          <a:p>
            <a:r>
              <a:rPr lang="ja-JP" altLang="en-US" sz="2200" dirty="0">
                <a:latin typeface="+mn-ea"/>
              </a:rPr>
              <a:t/>
            </a:r>
            <a:br>
              <a:rPr lang="ja-JP" altLang="en-US" sz="2200" dirty="0">
                <a:latin typeface="+mn-ea"/>
              </a:rPr>
            </a:br>
            <a:r>
              <a:rPr lang="ja-JP" altLang="en-US" sz="2200" dirty="0" smtClean="0">
                <a:latin typeface="+mn-ea"/>
              </a:rPr>
              <a:t>過去形：</a:t>
            </a:r>
            <a:endParaRPr lang="en-US" altLang="ja-JP" sz="2200" dirty="0" smtClean="0">
              <a:latin typeface="+mn-ea"/>
            </a:endParaRPr>
          </a:p>
          <a:p>
            <a:r>
              <a:rPr lang="ja-JP" altLang="en-US" sz="2200" dirty="0" smtClean="0">
                <a:latin typeface="+mn-ea"/>
              </a:rPr>
              <a:t>過去</a:t>
            </a:r>
            <a:r>
              <a:rPr lang="ja-JP" altLang="en-US" sz="2200" dirty="0">
                <a:latin typeface="+mn-ea"/>
              </a:rPr>
              <a:t>にかばんを落としたことがあることのみを表している。</a:t>
            </a:r>
            <a:br>
              <a:rPr lang="ja-JP" altLang="en-US" sz="2200" dirty="0">
                <a:latin typeface="+mn-ea"/>
              </a:rPr>
            </a:br>
            <a:r>
              <a:rPr lang="en-US" altLang="ja-JP" sz="2200" dirty="0" smtClean="0">
                <a:latin typeface="+mn-ea"/>
              </a:rPr>
              <a:t>※</a:t>
            </a:r>
            <a:r>
              <a:rPr lang="ja-JP" altLang="en-US" sz="2200" dirty="0" smtClean="0">
                <a:latin typeface="+mn-ea"/>
              </a:rPr>
              <a:t>　</a:t>
            </a:r>
            <a:r>
              <a:rPr lang="ja-JP" altLang="en-US" sz="2200" b="1" dirty="0" smtClean="0">
                <a:solidFill>
                  <a:srgbClr val="FF0000"/>
                </a:solidFill>
                <a:latin typeface="+mn-ea"/>
              </a:rPr>
              <a:t>今</a:t>
            </a:r>
            <a:r>
              <a:rPr lang="ja-JP" altLang="en-US" sz="2200" b="1" dirty="0">
                <a:solidFill>
                  <a:srgbClr val="FF0000"/>
                </a:solidFill>
                <a:latin typeface="+mn-ea"/>
              </a:rPr>
              <a:t>現在か</a:t>
            </a:r>
            <a:r>
              <a:rPr lang="ja-JP" altLang="en-US" sz="2200" b="1" dirty="0" err="1">
                <a:solidFill>
                  <a:srgbClr val="FF0000"/>
                </a:solidFill>
                <a:latin typeface="+mn-ea"/>
              </a:rPr>
              <a:t>ばんが</a:t>
            </a:r>
            <a:r>
              <a:rPr lang="ja-JP" altLang="en-US" sz="2200" b="1" dirty="0">
                <a:solidFill>
                  <a:srgbClr val="FF0000"/>
                </a:solidFill>
                <a:latin typeface="+mn-ea"/>
              </a:rPr>
              <a:t>見つかったのかどうかは、この文だけでは</a:t>
            </a:r>
            <a:r>
              <a:rPr lang="ja-JP" altLang="en-US" sz="2200" b="1" dirty="0" smtClean="0">
                <a:solidFill>
                  <a:srgbClr val="FF0000"/>
                </a:solidFill>
                <a:latin typeface="+mn-ea"/>
              </a:rPr>
              <a:t>不明</a:t>
            </a:r>
            <a:endParaRPr lang="en-US" altLang="ja-JP" sz="2200" b="1" dirty="0" smtClean="0">
              <a:solidFill>
                <a:srgbClr val="FF0000"/>
              </a:solidFill>
              <a:latin typeface="+mn-ea"/>
            </a:endParaRPr>
          </a:p>
          <a:p>
            <a:endParaRPr lang="en-US" altLang="ja-JP" sz="2200" b="1" dirty="0">
              <a:latin typeface="+mn-ea"/>
            </a:endParaRPr>
          </a:p>
          <a:p>
            <a:endParaRPr lang="en-US" altLang="ja-JP" sz="2200" dirty="0">
              <a:latin typeface="+mn-ea"/>
            </a:endParaRPr>
          </a:p>
          <a:p>
            <a:r>
              <a:rPr lang="en-US" altLang="ja-JP" sz="2200" dirty="0">
                <a:latin typeface="+mn-ea"/>
              </a:rPr>
              <a:t>I </a:t>
            </a:r>
            <a:r>
              <a:rPr lang="en-US" altLang="ja-JP" sz="2200" b="1" dirty="0">
                <a:solidFill>
                  <a:srgbClr val="FF0000"/>
                </a:solidFill>
                <a:latin typeface="+mn-ea"/>
              </a:rPr>
              <a:t>have lost</a:t>
            </a:r>
            <a:r>
              <a:rPr lang="ja-JP" altLang="en-US" sz="2200" dirty="0">
                <a:solidFill>
                  <a:srgbClr val="FF0000"/>
                </a:solidFill>
                <a:latin typeface="+mn-ea"/>
              </a:rPr>
              <a:t> </a:t>
            </a:r>
            <a:r>
              <a:rPr lang="en-US" altLang="ja-JP" sz="2200" dirty="0">
                <a:latin typeface="+mn-ea"/>
              </a:rPr>
              <a:t>my bag. / </a:t>
            </a:r>
            <a:r>
              <a:rPr lang="ja-JP" altLang="en-US" sz="2200" dirty="0">
                <a:latin typeface="+mn-ea"/>
              </a:rPr>
              <a:t>私はかばんを落としてしまった</a:t>
            </a:r>
            <a:r>
              <a:rPr lang="ja-JP" altLang="en-US" sz="2200" dirty="0" smtClean="0">
                <a:latin typeface="+mn-ea"/>
              </a:rPr>
              <a:t>。</a:t>
            </a:r>
            <a:endParaRPr lang="en-US" altLang="ja-JP" sz="2200" dirty="0" smtClean="0">
              <a:latin typeface="+mn-ea"/>
            </a:endParaRPr>
          </a:p>
          <a:p>
            <a:endParaRPr lang="en-US" altLang="ja-JP" sz="2200" dirty="0">
              <a:latin typeface="+mn-ea"/>
            </a:endParaRPr>
          </a:p>
          <a:p>
            <a:r>
              <a:rPr lang="ja-JP" altLang="en-US" sz="2200" dirty="0" smtClean="0">
                <a:latin typeface="+mn-ea"/>
              </a:rPr>
              <a:t>現在完了：</a:t>
            </a:r>
            <a:endParaRPr lang="en-US" altLang="ja-JP" sz="2200" dirty="0" smtClean="0">
              <a:latin typeface="+mn-ea"/>
            </a:endParaRPr>
          </a:p>
          <a:p>
            <a:r>
              <a:rPr lang="ja-JP" altLang="en-US" sz="2200" dirty="0" smtClean="0">
                <a:latin typeface="+mn-ea"/>
              </a:rPr>
              <a:t>今</a:t>
            </a:r>
            <a:r>
              <a:rPr lang="ja-JP" altLang="en-US" sz="2200" dirty="0">
                <a:latin typeface="+mn-ea"/>
              </a:rPr>
              <a:t>もかばんは見つかって</a:t>
            </a:r>
            <a:r>
              <a:rPr lang="ja-JP" altLang="en-US" sz="2200" dirty="0" smtClean="0">
                <a:latin typeface="+mn-ea"/>
              </a:rPr>
              <a:t>いない</a:t>
            </a:r>
            <a:r>
              <a:rPr lang="en-US" altLang="ja-JP" sz="2200" dirty="0">
                <a:latin typeface="+mn-ea"/>
              </a:rPr>
              <a:t/>
            </a:r>
            <a:br>
              <a:rPr lang="en-US" altLang="ja-JP" sz="2200" dirty="0">
                <a:latin typeface="+mn-ea"/>
              </a:rPr>
            </a:br>
            <a:r>
              <a:rPr lang="en-US" altLang="ja-JP" sz="2200" dirty="0" smtClean="0">
                <a:latin typeface="+mn-ea"/>
              </a:rPr>
              <a:t>※</a:t>
            </a:r>
            <a:r>
              <a:rPr lang="ja-JP" altLang="en-US" sz="2200" dirty="0" smtClean="0">
                <a:latin typeface="+mn-ea"/>
              </a:rPr>
              <a:t>　過去</a:t>
            </a:r>
            <a:r>
              <a:rPr lang="ja-JP" altLang="en-US" sz="2200" dirty="0">
                <a:latin typeface="+mn-ea"/>
              </a:rPr>
              <a:t>にかばんを落として、</a:t>
            </a:r>
            <a:r>
              <a:rPr lang="ja-JP" altLang="en-US" sz="2200" b="1" dirty="0">
                <a:solidFill>
                  <a:srgbClr val="FF0000"/>
                </a:solidFill>
                <a:latin typeface="+mn-ea"/>
              </a:rPr>
              <a:t>今現在もその状態が続いて</a:t>
            </a:r>
            <a:r>
              <a:rPr lang="ja-JP" altLang="en-US" sz="2200" b="1" dirty="0" smtClean="0">
                <a:solidFill>
                  <a:srgbClr val="FF0000"/>
                </a:solidFill>
                <a:latin typeface="+mn-ea"/>
              </a:rPr>
              <a:t>いる</a:t>
            </a:r>
            <a:endParaRPr lang="ja-JP" altLang="en-US" sz="2200" b="1" dirty="0">
              <a:solidFill>
                <a:srgbClr val="FF0000"/>
              </a:solidFill>
              <a:latin typeface="+mn-ea"/>
            </a:endParaRPr>
          </a:p>
          <a:p>
            <a:endParaRPr kumimoji="1" lang="ja-JP" altLang="en-US" dirty="0"/>
          </a:p>
        </p:txBody>
      </p:sp>
    </p:spTree>
    <p:extLst>
      <p:ext uri="{BB962C8B-B14F-4D97-AF65-F5344CB8AC3E}">
        <p14:creationId xmlns:p14="http://schemas.microsoft.com/office/powerpoint/2010/main" val="3980823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まとめ</a:t>
            </a:r>
            <a:endParaRPr kumimoji="1" lang="ja-JP" altLang="en-US" dirty="0"/>
          </a:p>
        </p:txBody>
      </p:sp>
      <p:sp>
        <p:nvSpPr>
          <p:cNvPr id="3" name="テキスト ボックス 2"/>
          <p:cNvSpPr txBox="1"/>
          <p:nvPr/>
        </p:nvSpPr>
        <p:spPr>
          <a:xfrm>
            <a:off x="467544" y="1700808"/>
            <a:ext cx="8280920" cy="4154984"/>
          </a:xfrm>
          <a:prstGeom prst="rect">
            <a:avLst/>
          </a:prstGeom>
          <a:noFill/>
        </p:spPr>
        <p:txBody>
          <a:bodyPr wrap="square" rtlCol="0">
            <a:spAutoFit/>
          </a:bodyPr>
          <a:lstStyle/>
          <a:p>
            <a:r>
              <a:rPr lang="ja-JP" altLang="en-US" sz="2200" dirty="0">
                <a:latin typeface="+mn-ea"/>
              </a:rPr>
              <a:t>過去形は前に起こった、その時だけのことを表し、その後はどうなったのか・・・という部分に</a:t>
            </a:r>
            <a:r>
              <a:rPr lang="ja-JP" altLang="en-US" sz="2200" dirty="0" smtClean="0">
                <a:latin typeface="+mn-ea"/>
              </a:rPr>
              <a:t>まで話</a:t>
            </a:r>
            <a:r>
              <a:rPr lang="ja-JP" altLang="en-US" sz="2200" dirty="0">
                <a:latin typeface="+mn-ea"/>
              </a:rPr>
              <a:t>は</a:t>
            </a:r>
            <a:r>
              <a:rPr lang="ja-JP" altLang="en-US" sz="2200" dirty="0" smtClean="0">
                <a:latin typeface="+mn-ea"/>
              </a:rPr>
              <a:t>及ばない。</a:t>
            </a:r>
            <a:r>
              <a:rPr lang="ja-JP" altLang="en-US" sz="2200" dirty="0">
                <a:latin typeface="+mn-ea"/>
              </a:rPr>
              <a:t>　</a:t>
            </a:r>
            <a:endParaRPr lang="en-US" altLang="ja-JP" sz="2200" dirty="0" smtClean="0">
              <a:latin typeface="+mn-ea"/>
            </a:endParaRPr>
          </a:p>
          <a:p>
            <a:endParaRPr lang="en-US" altLang="ja-JP" sz="2200" dirty="0">
              <a:latin typeface="+mn-ea"/>
            </a:endParaRPr>
          </a:p>
          <a:p>
            <a:r>
              <a:rPr lang="ja-JP" altLang="en-US" sz="2200" dirty="0" smtClean="0">
                <a:latin typeface="+mn-ea"/>
              </a:rPr>
              <a:t>同じく</a:t>
            </a:r>
            <a:r>
              <a:rPr lang="ja-JP" altLang="en-US" sz="2200" dirty="0">
                <a:latin typeface="+mn-ea"/>
              </a:rPr>
              <a:t>、現在形も今現在のことを述べる形で、その前はどうだったのか</a:t>
            </a:r>
            <a:r>
              <a:rPr lang="ja-JP" altLang="en-US" sz="2200" dirty="0" smtClean="0">
                <a:latin typeface="+mn-ea"/>
              </a:rPr>
              <a:t>、これから</a:t>
            </a:r>
            <a:r>
              <a:rPr lang="ja-JP" altLang="en-US" sz="2200" dirty="0">
                <a:latin typeface="+mn-ea"/>
              </a:rPr>
              <a:t>どうなるのか・・・という内容は含んで</a:t>
            </a:r>
            <a:r>
              <a:rPr lang="ja-JP" altLang="en-US" sz="2200" dirty="0" smtClean="0">
                <a:latin typeface="+mn-ea"/>
              </a:rPr>
              <a:t>いない。</a:t>
            </a:r>
            <a:endParaRPr lang="en-US" altLang="ja-JP" sz="2200" dirty="0" smtClean="0">
              <a:latin typeface="+mn-ea"/>
            </a:endParaRPr>
          </a:p>
          <a:p>
            <a:endParaRPr lang="en-US" altLang="ja-JP" sz="2200" dirty="0">
              <a:latin typeface="+mn-ea"/>
            </a:endParaRPr>
          </a:p>
          <a:p>
            <a:r>
              <a:rPr lang="ja-JP" altLang="en-US" sz="2200" dirty="0" smtClean="0">
                <a:latin typeface="+mn-ea"/>
              </a:rPr>
              <a:t>つまり</a:t>
            </a:r>
            <a:r>
              <a:rPr lang="ja-JP" altLang="en-US" sz="2200" dirty="0">
                <a:latin typeface="+mn-ea"/>
              </a:rPr>
              <a:t>、過去形も現在形</a:t>
            </a:r>
            <a:r>
              <a:rPr lang="ja-JP" altLang="en-US" sz="2200" dirty="0" smtClean="0">
                <a:latin typeface="+mn-ea"/>
              </a:rPr>
              <a:t>も時</a:t>
            </a:r>
            <a:r>
              <a:rPr lang="ja-JP" altLang="en-US" sz="2200" dirty="0">
                <a:latin typeface="+mn-ea"/>
              </a:rPr>
              <a:t>の流れの線上で考えると、「点」の出来事ということに</a:t>
            </a:r>
            <a:r>
              <a:rPr lang="ja-JP" altLang="en-US" sz="2200" dirty="0" smtClean="0">
                <a:latin typeface="+mn-ea"/>
              </a:rPr>
              <a:t>なる。</a:t>
            </a:r>
            <a:r>
              <a:rPr lang="ja-JP" altLang="en-US" sz="2200" dirty="0">
                <a:latin typeface="+mn-ea"/>
              </a:rPr>
              <a:t>　それに比べて、現在完了形</a:t>
            </a:r>
            <a:r>
              <a:rPr lang="ja-JP" altLang="en-US" sz="2200" dirty="0" smtClean="0">
                <a:latin typeface="+mn-ea"/>
              </a:rPr>
              <a:t>は過去</a:t>
            </a:r>
            <a:r>
              <a:rPr lang="ja-JP" altLang="en-US" sz="2200" dirty="0">
                <a:latin typeface="+mn-ea"/>
              </a:rPr>
              <a:t>に起こった出来事が今現在まで続いているということを表す</a:t>
            </a:r>
            <a:r>
              <a:rPr lang="ja-JP" altLang="en-US" sz="2200" dirty="0" smtClean="0">
                <a:latin typeface="+mn-ea"/>
              </a:rPr>
              <a:t>文</a:t>
            </a:r>
            <a:r>
              <a:rPr lang="ja-JP" altLang="en-US" sz="2200" dirty="0">
                <a:latin typeface="+mn-ea"/>
              </a:rPr>
              <a:t>なので</a:t>
            </a:r>
            <a:r>
              <a:rPr lang="ja-JP" altLang="en-US" sz="2200" dirty="0" smtClean="0">
                <a:latin typeface="+mn-ea"/>
              </a:rPr>
              <a:t>、</a:t>
            </a:r>
            <a:r>
              <a:rPr lang="ja-JP" altLang="en-US" sz="2200" dirty="0">
                <a:latin typeface="+mn-ea"/>
              </a:rPr>
              <a:t>「線」の出来事</a:t>
            </a:r>
            <a:r>
              <a:rPr lang="ja-JP" altLang="en-US" sz="2200" dirty="0" smtClean="0">
                <a:latin typeface="+mn-ea"/>
              </a:rPr>
              <a:t>という</a:t>
            </a:r>
            <a:r>
              <a:rPr lang="ja-JP" altLang="en-US" sz="2200" dirty="0">
                <a:latin typeface="+mn-ea"/>
              </a:rPr>
              <a:t>ことに</a:t>
            </a:r>
            <a:r>
              <a:rPr lang="ja-JP" altLang="en-US" sz="2200" dirty="0" smtClean="0">
                <a:latin typeface="+mn-ea"/>
              </a:rPr>
              <a:t>なる。</a:t>
            </a:r>
            <a:endParaRPr lang="en-US" altLang="ja-JP" sz="2200" dirty="0" smtClean="0">
              <a:latin typeface="+mn-ea"/>
            </a:endParaRPr>
          </a:p>
          <a:p>
            <a:endParaRPr lang="en-US" altLang="ja-JP" sz="2200" dirty="0">
              <a:latin typeface="+mn-ea"/>
            </a:endParaRPr>
          </a:p>
          <a:p>
            <a:r>
              <a:rPr lang="ja-JP" altLang="en-US" sz="2200" dirty="0" smtClean="0">
                <a:latin typeface="+mn-ea"/>
              </a:rPr>
              <a:t>この</a:t>
            </a:r>
            <a:r>
              <a:rPr lang="ja-JP" altLang="en-US" sz="2200" dirty="0">
                <a:latin typeface="+mn-ea"/>
              </a:rPr>
              <a:t>違いをはっきり頭に入れて</a:t>
            </a:r>
            <a:r>
              <a:rPr lang="ja-JP" altLang="en-US" sz="2200" dirty="0" smtClean="0">
                <a:latin typeface="+mn-ea"/>
              </a:rPr>
              <a:t>おくこと。</a:t>
            </a:r>
            <a:endParaRPr kumimoji="1" lang="ja-JP" altLang="en-US" sz="2200" dirty="0">
              <a:latin typeface="+mn-ea"/>
            </a:endParaRPr>
          </a:p>
        </p:txBody>
      </p:sp>
    </p:spTree>
    <p:extLst>
      <p:ext uri="{BB962C8B-B14F-4D97-AF65-F5344CB8AC3E}">
        <p14:creationId xmlns:p14="http://schemas.microsoft.com/office/powerpoint/2010/main" val="7003077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継続</a:t>
            </a:r>
            <a:endParaRPr kumimoji="1" lang="ja-JP" altLang="en-US" dirty="0"/>
          </a:p>
        </p:txBody>
      </p:sp>
      <p:sp>
        <p:nvSpPr>
          <p:cNvPr id="3" name="テキスト ボックス 2"/>
          <p:cNvSpPr txBox="1"/>
          <p:nvPr/>
        </p:nvSpPr>
        <p:spPr>
          <a:xfrm>
            <a:off x="395537" y="1268760"/>
            <a:ext cx="8352928" cy="3754874"/>
          </a:xfrm>
          <a:prstGeom prst="rect">
            <a:avLst/>
          </a:prstGeom>
          <a:noFill/>
        </p:spPr>
        <p:txBody>
          <a:bodyPr wrap="square" rtlCol="0">
            <a:spAutoFit/>
          </a:bodyPr>
          <a:lstStyle/>
          <a:p>
            <a:r>
              <a:rPr lang="en-US" altLang="ja-JP" sz="2200" dirty="0">
                <a:latin typeface="+mn-ea"/>
              </a:rPr>
              <a:t>【</a:t>
            </a:r>
            <a:r>
              <a:rPr lang="ja-JP" altLang="en-US" sz="2200" dirty="0">
                <a:latin typeface="+mn-ea"/>
              </a:rPr>
              <a:t>意味</a:t>
            </a:r>
            <a:r>
              <a:rPr lang="en-US" altLang="ja-JP" sz="2200" dirty="0">
                <a:latin typeface="+mn-ea"/>
              </a:rPr>
              <a:t>】</a:t>
            </a:r>
            <a:br>
              <a:rPr lang="en-US" altLang="ja-JP" sz="2200" dirty="0">
                <a:latin typeface="+mn-ea"/>
              </a:rPr>
            </a:br>
            <a:r>
              <a:rPr lang="ja-JP" altLang="en-US" sz="2200" dirty="0">
                <a:latin typeface="+mn-ea"/>
              </a:rPr>
              <a:t>過去に始まった動作が今も続いていることを表す。</a:t>
            </a:r>
            <a:br>
              <a:rPr lang="ja-JP" altLang="en-US" sz="2200" dirty="0">
                <a:latin typeface="+mn-ea"/>
              </a:rPr>
            </a:br>
            <a:r>
              <a:rPr lang="ja-JP" altLang="en-US" sz="2200" dirty="0">
                <a:latin typeface="+mn-ea"/>
              </a:rPr>
              <a:t>「</a:t>
            </a:r>
            <a:r>
              <a:rPr lang="en-US" altLang="ja-JP" sz="2200" dirty="0">
                <a:latin typeface="+mn-ea"/>
              </a:rPr>
              <a:t>(</a:t>
            </a:r>
            <a:r>
              <a:rPr lang="ja-JP" altLang="en-US" sz="2200" dirty="0">
                <a:latin typeface="+mn-ea"/>
              </a:rPr>
              <a:t>ずっと</a:t>
            </a:r>
            <a:r>
              <a:rPr lang="en-US" altLang="ja-JP" sz="2200" dirty="0">
                <a:latin typeface="+mn-ea"/>
              </a:rPr>
              <a:t>)</a:t>
            </a:r>
            <a:r>
              <a:rPr lang="ja-JP" altLang="en-US" sz="2200" dirty="0">
                <a:latin typeface="+mn-ea"/>
              </a:rPr>
              <a:t>～している</a:t>
            </a:r>
            <a:r>
              <a:rPr lang="ja-JP" altLang="en-US" sz="2200" dirty="0" smtClean="0">
                <a:latin typeface="+mn-ea"/>
              </a:rPr>
              <a:t>」</a:t>
            </a:r>
            <a:endParaRPr lang="en-US" altLang="ja-JP" sz="2200" dirty="0" smtClean="0">
              <a:latin typeface="+mn-ea"/>
            </a:endParaRPr>
          </a:p>
          <a:p>
            <a:r>
              <a:rPr lang="ja-JP" altLang="en-US" sz="2200" dirty="0">
                <a:latin typeface="+mn-ea"/>
              </a:rPr>
              <a:t/>
            </a:r>
            <a:br>
              <a:rPr lang="ja-JP" altLang="en-US" sz="2200" dirty="0">
                <a:latin typeface="+mn-ea"/>
              </a:rPr>
            </a:br>
            <a:r>
              <a:rPr lang="ja-JP" altLang="en-US" sz="2200" dirty="0">
                <a:latin typeface="+mn-ea"/>
              </a:rPr>
              <a:t>現在形：　　</a:t>
            </a:r>
            <a:r>
              <a:rPr lang="en-US" altLang="ja-JP" sz="2200" dirty="0">
                <a:latin typeface="+mn-ea"/>
              </a:rPr>
              <a:t>I play soccer.</a:t>
            </a:r>
            <a:br>
              <a:rPr lang="en-US" altLang="ja-JP" sz="2200" dirty="0">
                <a:latin typeface="+mn-ea"/>
              </a:rPr>
            </a:br>
            <a:r>
              <a:rPr lang="ja-JP" altLang="en-US" sz="2200" dirty="0">
                <a:latin typeface="+mn-ea"/>
              </a:rPr>
              <a:t>現在完了： </a:t>
            </a:r>
            <a:r>
              <a:rPr lang="en-US" altLang="ja-JP" sz="2200" dirty="0">
                <a:latin typeface="+mn-ea"/>
              </a:rPr>
              <a:t>I </a:t>
            </a:r>
            <a:r>
              <a:rPr lang="en-US" altLang="ja-JP" sz="2200" b="1" u="sng" dirty="0">
                <a:solidFill>
                  <a:srgbClr val="FF0000"/>
                </a:solidFill>
                <a:latin typeface="+mn-ea"/>
              </a:rPr>
              <a:t>have played </a:t>
            </a:r>
            <a:r>
              <a:rPr lang="en-US" altLang="ja-JP" sz="2200" dirty="0">
                <a:latin typeface="+mn-ea"/>
              </a:rPr>
              <a:t>soccer for two years</a:t>
            </a:r>
            <a:r>
              <a:rPr lang="en-US" altLang="ja-JP" sz="2200" dirty="0" smtClean="0">
                <a:latin typeface="+mn-ea"/>
              </a:rPr>
              <a:t>.</a:t>
            </a:r>
          </a:p>
          <a:p>
            <a:endParaRPr lang="en-US" altLang="ja-JP" sz="2200" dirty="0">
              <a:latin typeface="+mn-ea"/>
            </a:endParaRPr>
          </a:p>
          <a:p>
            <a:r>
              <a:rPr lang="en-US" altLang="ja-JP" sz="2200" dirty="0" smtClean="0">
                <a:latin typeface="+mn-ea"/>
              </a:rPr>
              <a:t>【</a:t>
            </a:r>
            <a:r>
              <a:rPr lang="ja-JP" altLang="en-US" sz="2200" dirty="0" smtClean="0">
                <a:latin typeface="+mn-ea"/>
              </a:rPr>
              <a:t>ポイント</a:t>
            </a:r>
            <a:r>
              <a:rPr lang="en-US" altLang="ja-JP" sz="2200" dirty="0" smtClean="0">
                <a:latin typeface="+mn-ea"/>
              </a:rPr>
              <a:t>】</a:t>
            </a:r>
            <a:r>
              <a:rPr lang="en-US" altLang="ja-JP" sz="2200" dirty="0">
                <a:latin typeface="+mn-ea"/>
              </a:rPr>
              <a:t/>
            </a:r>
            <a:br>
              <a:rPr lang="en-US" altLang="ja-JP" sz="2200" dirty="0">
                <a:latin typeface="+mn-ea"/>
              </a:rPr>
            </a:br>
            <a:r>
              <a:rPr lang="ja-JP" altLang="en-US" sz="2200" dirty="0">
                <a:latin typeface="+mn-ea"/>
              </a:rPr>
              <a:t>主語の次に</a:t>
            </a:r>
            <a:r>
              <a:rPr lang="en-US" altLang="ja-JP" sz="2200" dirty="0">
                <a:latin typeface="+mn-ea"/>
              </a:rPr>
              <a:t>have(has)</a:t>
            </a:r>
            <a:r>
              <a:rPr lang="ja-JP" altLang="en-US" sz="2200" dirty="0">
                <a:latin typeface="+mn-ea"/>
              </a:rPr>
              <a:t>をいれて動詞は過去分詞に変え、さらに</a:t>
            </a:r>
            <a:r>
              <a:rPr lang="ja-JP" altLang="en-US" sz="2200" b="1" u="sng" dirty="0">
                <a:solidFill>
                  <a:srgbClr val="FF0000"/>
                </a:solidFill>
                <a:latin typeface="+mn-ea"/>
              </a:rPr>
              <a:t>期間を表す言葉を文尾に加える</a:t>
            </a:r>
          </a:p>
          <a:p>
            <a:endParaRPr kumimoji="1" lang="ja-JP" altLang="en-US" dirty="0"/>
          </a:p>
        </p:txBody>
      </p:sp>
    </p:spTree>
    <p:extLst>
      <p:ext uri="{BB962C8B-B14F-4D97-AF65-F5344CB8AC3E}">
        <p14:creationId xmlns:p14="http://schemas.microsoft.com/office/powerpoint/2010/main" val="40125785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46007" y="692696"/>
            <a:ext cx="8208912" cy="5786199"/>
          </a:xfrm>
          <a:prstGeom prst="rect">
            <a:avLst/>
          </a:prstGeom>
          <a:noFill/>
        </p:spPr>
        <p:txBody>
          <a:bodyPr wrap="square" rtlCol="0">
            <a:spAutoFit/>
          </a:bodyPr>
          <a:lstStyle/>
          <a:p>
            <a:r>
              <a:rPr lang="en-US" altLang="ja-JP" sz="2200" b="1" dirty="0"/>
              <a:t>【for </a:t>
            </a:r>
            <a:r>
              <a:rPr lang="ja-JP" altLang="en-US" sz="2200" b="1" dirty="0"/>
              <a:t>と</a:t>
            </a:r>
            <a:r>
              <a:rPr lang="en-US" altLang="ja-JP" sz="2200" b="1" dirty="0"/>
              <a:t>since</a:t>
            </a:r>
            <a:r>
              <a:rPr lang="en-US" altLang="ja-JP" sz="2200" b="1" dirty="0" smtClean="0"/>
              <a:t>】</a:t>
            </a:r>
          </a:p>
          <a:p>
            <a:r>
              <a:rPr lang="en-US" altLang="ja-JP" sz="2200" dirty="0"/>
              <a:t/>
            </a:r>
            <a:br>
              <a:rPr lang="en-US" altLang="ja-JP" sz="2200" dirty="0"/>
            </a:br>
            <a:r>
              <a:rPr lang="ja-JP" altLang="en-US" sz="2200" dirty="0"/>
              <a:t>継続「ずっと</a:t>
            </a:r>
            <a:r>
              <a:rPr lang="ja-JP" altLang="en-US" sz="2200" dirty="0" err="1"/>
              <a:t>～して</a:t>
            </a:r>
            <a:r>
              <a:rPr lang="ja-JP" altLang="en-US" sz="2200" dirty="0"/>
              <a:t>いる」の用法では</a:t>
            </a:r>
            <a:r>
              <a:rPr lang="en-US" altLang="ja-JP" sz="2200" dirty="0"/>
              <a:t>for</a:t>
            </a:r>
            <a:r>
              <a:rPr lang="ja-JP" altLang="en-US" sz="2200" dirty="0" smtClean="0"/>
              <a:t>～（～間）や</a:t>
            </a:r>
            <a:r>
              <a:rPr lang="en-US" altLang="ja-JP" sz="2200" dirty="0"/>
              <a:t>since</a:t>
            </a:r>
            <a:r>
              <a:rPr lang="ja-JP" altLang="en-US" sz="2200" dirty="0" smtClean="0"/>
              <a:t>～（～以来）が</a:t>
            </a:r>
            <a:r>
              <a:rPr lang="ja-JP" altLang="en-US" sz="2200" dirty="0"/>
              <a:t>使われる</a:t>
            </a:r>
            <a:r>
              <a:rPr lang="ja-JP" altLang="en-US" sz="2200" dirty="0" smtClean="0"/>
              <a:t>。</a:t>
            </a:r>
            <a:endParaRPr lang="en-US" altLang="ja-JP" sz="2200" dirty="0" smtClean="0"/>
          </a:p>
          <a:p>
            <a:endParaRPr lang="ja-JP" altLang="en-US" sz="2200" dirty="0"/>
          </a:p>
          <a:p>
            <a:r>
              <a:rPr lang="en-US" altLang="ja-JP" sz="2200" b="1" dirty="0">
                <a:solidFill>
                  <a:srgbClr val="FF0000"/>
                </a:solidFill>
              </a:rPr>
              <a:t>for</a:t>
            </a:r>
            <a:r>
              <a:rPr lang="ja-JP" altLang="en-US" sz="2200" b="1" dirty="0">
                <a:solidFill>
                  <a:srgbClr val="FF0000"/>
                </a:solidFill>
              </a:rPr>
              <a:t>の後ろは期間を表す言葉になる。 </a:t>
            </a:r>
            <a:r>
              <a:rPr lang="ja-JP" altLang="en-US" sz="2200" dirty="0"/>
              <a:t/>
            </a:r>
            <a:br>
              <a:rPr lang="ja-JP" altLang="en-US" sz="2200" dirty="0"/>
            </a:br>
            <a:r>
              <a:rPr lang="en-US" altLang="ja-JP" sz="2200" dirty="0"/>
              <a:t>Ken has been sick in bed for two weeks</a:t>
            </a:r>
            <a:r>
              <a:rPr lang="en-US" altLang="ja-JP" sz="2200" dirty="0" smtClean="0"/>
              <a:t>.</a:t>
            </a:r>
            <a:r>
              <a:rPr lang="en-US" altLang="ja-JP" sz="2200" dirty="0"/>
              <a:t/>
            </a:r>
            <a:br>
              <a:rPr lang="en-US" altLang="ja-JP" sz="2200" dirty="0"/>
            </a:br>
            <a:r>
              <a:rPr lang="ja-JP" altLang="en-US" sz="2200" dirty="0"/>
              <a:t>例</a:t>
            </a:r>
            <a:r>
              <a:rPr lang="en-US" altLang="ja-JP" sz="2200" dirty="0"/>
              <a:t>)for a long time </a:t>
            </a:r>
            <a:r>
              <a:rPr lang="ja-JP" altLang="en-US" sz="2200" dirty="0" smtClean="0"/>
              <a:t>（長い</a:t>
            </a:r>
            <a:r>
              <a:rPr lang="ja-JP" altLang="en-US" sz="2200" dirty="0"/>
              <a:t>間 </a:t>
            </a:r>
            <a:r>
              <a:rPr lang="ja-JP" altLang="en-US" sz="2200" dirty="0" smtClean="0"/>
              <a:t>）</a:t>
            </a:r>
            <a:r>
              <a:rPr lang="en-US" altLang="ja-JP" sz="2200" dirty="0" smtClean="0"/>
              <a:t>for </a:t>
            </a:r>
            <a:r>
              <a:rPr lang="en-US" altLang="ja-JP" sz="2200" dirty="0"/>
              <a:t>five days </a:t>
            </a:r>
            <a:r>
              <a:rPr lang="ja-JP" altLang="en-US" sz="2200" dirty="0" smtClean="0"/>
              <a:t>（</a:t>
            </a:r>
            <a:r>
              <a:rPr lang="en-US" altLang="ja-JP" sz="2200" dirty="0" smtClean="0"/>
              <a:t>5</a:t>
            </a:r>
            <a:r>
              <a:rPr lang="ja-JP" altLang="en-US" sz="2200" dirty="0"/>
              <a:t>日間 </a:t>
            </a:r>
            <a:r>
              <a:rPr lang="ja-JP" altLang="en-US" sz="2200" dirty="0" smtClean="0"/>
              <a:t>）</a:t>
            </a:r>
            <a:r>
              <a:rPr lang="en-US" altLang="ja-JP" sz="2200" dirty="0" smtClean="0"/>
              <a:t>for </a:t>
            </a:r>
            <a:r>
              <a:rPr lang="en-US" altLang="ja-JP" sz="2200" dirty="0"/>
              <a:t>an </a:t>
            </a:r>
            <a:r>
              <a:rPr lang="en-US" altLang="ja-JP" sz="2200" dirty="0" smtClean="0"/>
              <a:t>hour</a:t>
            </a:r>
            <a:r>
              <a:rPr lang="ja-JP" altLang="en-US" sz="2200" dirty="0" smtClean="0"/>
              <a:t>（</a:t>
            </a:r>
            <a:r>
              <a:rPr lang="en-US" altLang="ja-JP" sz="2200" dirty="0" smtClean="0"/>
              <a:t>1</a:t>
            </a:r>
            <a:r>
              <a:rPr lang="ja-JP" altLang="en-US" sz="2200" dirty="0" smtClean="0"/>
              <a:t>時間）</a:t>
            </a:r>
            <a:r>
              <a:rPr lang="ja-JP" altLang="en-US" sz="2200" dirty="0"/>
              <a:t>　</a:t>
            </a:r>
            <a:r>
              <a:rPr lang="ja-JP" altLang="en-US" sz="2200" dirty="0" smtClean="0"/>
              <a:t>など</a:t>
            </a:r>
            <a:endParaRPr lang="en-US" altLang="ja-JP" sz="2200" dirty="0" smtClean="0"/>
          </a:p>
          <a:p>
            <a:endParaRPr lang="ja-JP" altLang="en-US" sz="2200" dirty="0"/>
          </a:p>
          <a:p>
            <a:r>
              <a:rPr lang="en-US" altLang="ja-JP" sz="2200" b="1" dirty="0">
                <a:solidFill>
                  <a:srgbClr val="FF0000"/>
                </a:solidFill>
              </a:rPr>
              <a:t>since</a:t>
            </a:r>
            <a:r>
              <a:rPr lang="ja-JP" altLang="en-US" sz="2200" b="1" dirty="0">
                <a:solidFill>
                  <a:srgbClr val="FF0000"/>
                </a:solidFill>
              </a:rPr>
              <a:t>の後ろは始まった時点になる。 </a:t>
            </a:r>
            <a:r>
              <a:rPr lang="ja-JP" altLang="en-US" sz="2200" dirty="0"/>
              <a:t/>
            </a:r>
            <a:br>
              <a:rPr lang="ja-JP" altLang="en-US" sz="2200" dirty="0"/>
            </a:br>
            <a:r>
              <a:rPr lang="en-US" altLang="ja-JP" sz="2200" dirty="0"/>
              <a:t>I have been busy since last Sunday.</a:t>
            </a:r>
            <a:br>
              <a:rPr lang="en-US" altLang="ja-JP" sz="2200" dirty="0"/>
            </a:br>
            <a:r>
              <a:rPr lang="ja-JP" altLang="en-US" sz="2200" dirty="0"/>
              <a:t>例</a:t>
            </a:r>
            <a:r>
              <a:rPr lang="en-US" altLang="ja-JP" sz="2200" dirty="0"/>
              <a:t>)since </a:t>
            </a:r>
            <a:r>
              <a:rPr lang="en-US" altLang="ja-JP" sz="2200" dirty="0" smtClean="0"/>
              <a:t>yesterday</a:t>
            </a:r>
            <a:r>
              <a:rPr lang="ja-JP" altLang="en-US" sz="2200" dirty="0" smtClean="0"/>
              <a:t>（昨日から） </a:t>
            </a:r>
            <a:r>
              <a:rPr lang="en-US" altLang="ja-JP" sz="2200" dirty="0"/>
              <a:t>since </a:t>
            </a:r>
            <a:r>
              <a:rPr lang="en-US" altLang="ja-JP" sz="2200" dirty="0" smtClean="0"/>
              <a:t>2001</a:t>
            </a:r>
            <a:r>
              <a:rPr lang="ja-JP" altLang="en-US" sz="2200" dirty="0" smtClean="0"/>
              <a:t>（</a:t>
            </a:r>
            <a:r>
              <a:rPr lang="en-US" altLang="ja-JP" sz="2200" dirty="0" smtClean="0"/>
              <a:t>2001</a:t>
            </a:r>
            <a:r>
              <a:rPr lang="ja-JP" altLang="en-US" sz="2200" dirty="0"/>
              <a:t>年</a:t>
            </a:r>
            <a:r>
              <a:rPr lang="ja-JP" altLang="en-US" sz="2200" dirty="0" smtClean="0"/>
              <a:t>から）</a:t>
            </a:r>
            <a:r>
              <a:rPr lang="ja-JP" altLang="en-US" sz="2200" dirty="0"/>
              <a:t>　</a:t>
            </a:r>
            <a:r>
              <a:rPr lang="ja-JP" altLang="en-US" sz="2200" dirty="0" smtClean="0"/>
              <a:t>など</a:t>
            </a:r>
            <a:endParaRPr lang="en-US" altLang="ja-JP" sz="2200" dirty="0" smtClean="0"/>
          </a:p>
          <a:p>
            <a:r>
              <a:rPr lang="ja-JP" altLang="en-US" sz="2200" dirty="0"/>
              <a:t/>
            </a:r>
            <a:br>
              <a:rPr lang="ja-JP" altLang="en-US" sz="2200" dirty="0"/>
            </a:br>
            <a:r>
              <a:rPr lang="ja-JP" altLang="en-US" sz="2200" dirty="0"/>
              <a:t>また、</a:t>
            </a:r>
            <a:r>
              <a:rPr lang="en-US" altLang="ja-JP" sz="2200" dirty="0"/>
              <a:t>since</a:t>
            </a:r>
            <a:r>
              <a:rPr lang="ja-JP" altLang="en-US" sz="2200" dirty="0"/>
              <a:t>は接続詞としても使う。 </a:t>
            </a:r>
            <a:br>
              <a:rPr lang="ja-JP" altLang="en-US" sz="2200" dirty="0"/>
            </a:br>
            <a:r>
              <a:rPr lang="ja-JP" altLang="en-US" sz="2200" dirty="0"/>
              <a:t>例</a:t>
            </a:r>
            <a:r>
              <a:rPr lang="en-US" altLang="ja-JP" sz="2200" dirty="0"/>
              <a:t>) since I was seven</a:t>
            </a:r>
            <a:r>
              <a:rPr lang="ja-JP" altLang="en-US" sz="2200" dirty="0"/>
              <a:t>　私が</a:t>
            </a:r>
            <a:r>
              <a:rPr lang="en-US" altLang="ja-JP" sz="2200" dirty="0"/>
              <a:t>7</a:t>
            </a:r>
            <a:r>
              <a:rPr lang="ja-JP" altLang="en-US" sz="2200" dirty="0"/>
              <a:t>歳のときから</a:t>
            </a:r>
          </a:p>
          <a:p>
            <a:endParaRPr kumimoji="1" lang="ja-JP" altLang="en-US" dirty="0"/>
          </a:p>
        </p:txBody>
      </p:sp>
    </p:spTree>
    <p:extLst>
      <p:ext uri="{BB962C8B-B14F-4D97-AF65-F5344CB8AC3E}">
        <p14:creationId xmlns:p14="http://schemas.microsoft.com/office/powerpoint/2010/main" val="2018691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練習問題</a:t>
            </a:r>
            <a:endParaRPr kumimoji="1" lang="ja-JP" altLang="en-US" dirty="0"/>
          </a:p>
        </p:txBody>
      </p:sp>
      <p:sp>
        <p:nvSpPr>
          <p:cNvPr id="3" name="テキスト ボックス 2"/>
          <p:cNvSpPr txBox="1"/>
          <p:nvPr/>
        </p:nvSpPr>
        <p:spPr>
          <a:xfrm>
            <a:off x="611560" y="1412776"/>
            <a:ext cx="7093609" cy="4862870"/>
          </a:xfrm>
          <a:prstGeom prst="rect">
            <a:avLst/>
          </a:prstGeom>
          <a:noFill/>
        </p:spPr>
        <p:txBody>
          <a:bodyPr wrap="none" rtlCol="0">
            <a:spAutoFit/>
          </a:bodyPr>
          <a:lstStyle/>
          <a:p>
            <a:pPr marL="457200" indent="-457200">
              <a:buFont typeface="Arial" panose="020B0604020202020204" pitchFamily="34" charset="0"/>
              <a:buChar char="•"/>
            </a:pPr>
            <a:r>
              <a:rPr lang="ja-JP" altLang="en-US" sz="2200" dirty="0" smtClean="0">
                <a:latin typeface="+mn-ea"/>
              </a:rPr>
              <a:t>ケン</a:t>
            </a:r>
            <a:r>
              <a:rPr lang="ja-JP" altLang="en-US" sz="2200" dirty="0">
                <a:latin typeface="+mn-ea"/>
              </a:rPr>
              <a:t>は</a:t>
            </a:r>
            <a:r>
              <a:rPr lang="en-US" altLang="ja-JP" sz="2200" dirty="0">
                <a:latin typeface="+mn-ea"/>
              </a:rPr>
              <a:t>2</a:t>
            </a:r>
            <a:r>
              <a:rPr lang="ja-JP" altLang="en-US" sz="2200" dirty="0">
                <a:latin typeface="+mn-ea"/>
              </a:rPr>
              <a:t>年間日本にいる</a:t>
            </a:r>
            <a:r>
              <a:rPr lang="ja-JP" altLang="en-US" sz="2200" dirty="0" smtClean="0">
                <a:latin typeface="+mn-ea"/>
              </a:rPr>
              <a:t>。</a:t>
            </a:r>
            <a:endParaRPr lang="en-US" altLang="ja-JP" sz="2200" dirty="0" smtClean="0">
              <a:latin typeface="+mn-ea"/>
            </a:endParaRPr>
          </a:p>
          <a:p>
            <a:pPr marL="342900" indent="-342900">
              <a:buFont typeface="Arial" panose="020B0604020202020204" pitchFamily="34" charset="0"/>
              <a:buChar char="•"/>
            </a:pPr>
            <a:endParaRPr lang="en-US" altLang="ja-JP" sz="2200" dirty="0" smtClean="0">
              <a:latin typeface="+mn-ea"/>
            </a:endParaRPr>
          </a:p>
          <a:p>
            <a:pPr marL="342900" indent="-342900">
              <a:buFont typeface="Arial" panose="020B0604020202020204" pitchFamily="34" charset="0"/>
              <a:buChar char="•"/>
            </a:pPr>
            <a:endParaRPr lang="en-US" altLang="ja-JP" sz="2200" dirty="0">
              <a:latin typeface="+mn-ea"/>
            </a:endParaRPr>
          </a:p>
          <a:p>
            <a:pPr marL="457200" indent="-457200">
              <a:buFont typeface="Arial" panose="020B0604020202020204" pitchFamily="34" charset="0"/>
              <a:buChar char="•"/>
            </a:pPr>
            <a:r>
              <a:rPr lang="ja-JP" altLang="en-US" sz="2200" dirty="0" smtClean="0">
                <a:latin typeface="+mn-ea"/>
              </a:rPr>
              <a:t>私</a:t>
            </a:r>
            <a:r>
              <a:rPr lang="ja-JP" altLang="en-US" sz="2200" dirty="0">
                <a:latin typeface="+mn-ea"/>
              </a:rPr>
              <a:t>は子供のころから</a:t>
            </a:r>
            <a:r>
              <a:rPr lang="ja-JP" altLang="en-US" sz="2200" dirty="0" smtClean="0">
                <a:latin typeface="+mn-ea"/>
              </a:rPr>
              <a:t>ずっと</a:t>
            </a:r>
            <a:r>
              <a:rPr lang="ja-JP" altLang="en-US" sz="2200" dirty="0">
                <a:latin typeface="+mn-ea"/>
              </a:rPr>
              <a:t>野球</a:t>
            </a:r>
            <a:r>
              <a:rPr lang="ja-JP" altLang="en-US" sz="2200" dirty="0" smtClean="0">
                <a:latin typeface="+mn-ea"/>
              </a:rPr>
              <a:t>を</a:t>
            </a:r>
            <a:r>
              <a:rPr lang="ja-JP" altLang="en-US" sz="2200" dirty="0">
                <a:latin typeface="+mn-ea"/>
              </a:rPr>
              <a:t>している</a:t>
            </a:r>
            <a:r>
              <a:rPr lang="ja-JP" altLang="en-US" sz="2200" dirty="0" smtClean="0">
                <a:latin typeface="+mn-ea"/>
              </a:rPr>
              <a:t>。</a:t>
            </a:r>
            <a:endParaRPr lang="en-US" altLang="ja-JP" sz="2200" dirty="0" smtClean="0">
              <a:latin typeface="+mn-ea"/>
            </a:endParaRPr>
          </a:p>
          <a:p>
            <a:pPr marL="457200" indent="-457200">
              <a:buFont typeface="Arial" panose="020B0604020202020204" pitchFamily="34" charset="0"/>
              <a:buChar char="•"/>
            </a:pPr>
            <a:endParaRPr lang="en-US" altLang="ja-JP" sz="2200" dirty="0" smtClean="0">
              <a:latin typeface="+mn-ea"/>
            </a:endParaRPr>
          </a:p>
          <a:p>
            <a:pPr marL="457200" indent="-457200">
              <a:buFont typeface="Arial" panose="020B0604020202020204" pitchFamily="34" charset="0"/>
              <a:buChar char="•"/>
            </a:pPr>
            <a:endParaRPr lang="en-US" altLang="ja-JP" sz="2200" dirty="0">
              <a:latin typeface="+mn-ea"/>
            </a:endParaRPr>
          </a:p>
          <a:p>
            <a:pPr marL="457200" indent="-457200">
              <a:buFont typeface="Arial" panose="020B0604020202020204" pitchFamily="34" charset="0"/>
              <a:buChar char="•"/>
            </a:pPr>
            <a:r>
              <a:rPr lang="ja-JP" altLang="en-US" sz="2200" dirty="0" smtClean="0">
                <a:latin typeface="+mn-ea"/>
              </a:rPr>
              <a:t>あなた</a:t>
            </a:r>
            <a:r>
              <a:rPr lang="ja-JP" altLang="en-US" sz="2200" dirty="0">
                <a:latin typeface="+mn-ea"/>
              </a:rPr>
              <a:t>はどのくらいの間英語を勉強しているのですか</a:t>
            </a:r>
            <a:r>
              <a:rPr lang="ja-JP" altLang="en-US" sz="2200" dirty="0" smtClean="0">
                <a:latin typeface="+mn-ea"/>
              </a:rPr>
              <a:t>。</a:t>
            </a:r>
            <a:endParaRPr lang="en-US" altLang="ja-JP" sz="2200" dirty="0" smtClean="0">
              <a:latin typeface="+mn-ea"/>
            </a:endParaRPr>
          </a:p>
          <a:p>
            <a:pPr marL="457200" indent="-457200">
              <a:buFont typeface="Arial" panose="020B0604020202020204" pitchFamily="34" charset="0"/>
              <a:buChar char="•"/>
            </a:pPr>
            <a:endParaRPr lang="en-US" altLang="ja-JP" sz="2200" dirty="0" smtClean="0">
              <a:latin typeface="+mn-ea"/>
            </a:endParaRPr>
          </a:p>
          <a:p>
            <a:pPr marL="457200" indent="-457200">
              <a:buFont typeface="Arial" panose="020B0604020202020204" pitchFamily="34" charset="0"/>
              <a:buChar char="•"/>
            </a:pPr>
            <a:endParaRPr lang="en-US" altLang="ja-JP" sz="2200" dirty="0">
              <a:latin typeface="+mn-ea"/>
            </a:endParaRPr>
          </a:p>
          <a:p>
            <a:pPr marL="457200" indent="-457200">
              <a:buFont typeface="Arial" panose="020B0604020202020204" pitchFamily="34" charset="0"/>
              <a:buChar char="•"/>
            </a:pPr>
            <a:r>
              <a:rPr lang="en-US" altLang="ja-JP" sz="2200" dirty="0" smtClean="0">
                <a:latin typeface="+mn-ea"/>
              </a:rPr>
              <a:t>3</a:t>
            </a:r>
            <a:r>
              <a:rPr lang="ja-JP" altLang="en-US" sz="2200" dirty="0">
                <a:latin typeface="+mn-ea"/>
              </a:rPr>
              <a:t>年間です</a:t>
            </a:r>
            <a:r>
              <a:rPr lang="ja-JP" altLang="en-US" sz="2200" dirty="0" smtClean="0">
                <a:latin typeface="+mn-ea"/>
              </a:rPr>
              <a:t>。</a:t>
            </a:r>
            <a:endParaRPr lang="en-US" altLang="ja-JP" sz="2200" dirty="0" smtClean="0">
              <a:latin typeface="+mn-ea"/>
            </a:endParaRPr>
          </a:p>
          <a:p>
            <a:pPr marL="457200" indent="-457200">
              <a:buFont typeface="Arial" panose="020B0604020202020204" pitchFamily="34" charset="0"/>
              <a:buChar char="•"/>
            </a:pPr>
            <a:endParaRPr kumimoji="1" lang="en-US" altLang="ja-JP" sz="2200" dirty="0">
              <a:latin typeface="+mn-ea"/>
            </a:endParaRPr>
          </a:p>
          <a:p>
            <a:pPr marL="457200" indent="-457200">
              <a:buFont typeface="Arial" panose="020B0604020202020204" pitchFamily="34" charset="0"/>
              <a:buChar char="•"/>
            </a:pPr>
            <a:endParaRPr lang="en-US" altLang="ja-JP" sz="2200" dirty="0" smtClean="0">
              <a:latin typeface="+mn-ea"/>
            </a:endParaRPr>
          </a:p>
          <a:p>
            <a:pPr marL="457200" indent="-457200">
              <a:buFont typeface="Arial" panose="020B0604020202020204" pitchFamily="34" charset="0"/>
              <a:buChar char="•"/>
            </a:pPr>
            <a:r>
              <a:rPr lang="ja-JP" altLang="en-US" sz="2400" dirty="0"/>
              <a:t>彼</a:t>
            </a:r>
            <a:r>
              <a:rPr lang="ja-JP" altLang="en-US" sz="2400" dirty="0" smtClean="0"/>
              <a:t>は</a:t>
            </a:r>
            <a:r>
              <a:rPr lang="ja-JP" altLang="en-US" sz="2400" dirty="0"/>
              <a:t>長い間何も食べていません</a:t>
            </a:r>
            <a:r>
              <a:rPr lang="ja-JP" altLang="en-US" sz="2400" dirty="0" smtClean="0"/>
              <a:t>。</a:t>
            </a:r>
            <a:endParaRPr lang="en-US" altLang="ja-JP" sz="2400" dirty="0" smtClean="0"/>
          </a:p>
          <a:p>
            <a:endParaRPr kumimoji="1" lang="ja-JP" altLang="en-US" sz="2200" dirty="0">
              <a:latin typeface="+mn-ea"/>
            </a:endParaRPr>
          </a:p>
        </p:txBody>
      </p:sp>
      <p:sp>
        <p:nvSpPr>
          <p:cNvPr id="4" name="テキスト ボックス 3"/>
          <p:cNvSpPr txBox="1"/>
          <p:nvPr/>
        </p:nvSpPr>
        <p:spPr>
          <a:xfrm>
            <a:off x="1187624" y="1916832"/>
            <a:ext cx="4343433" cy="430887"/>
          </a:xfrm>
          <a:prstGeom prst="rect">
            <a:avLst/>
          </a:prstGeom>
          <a:noFill/>
        </p:spPr>
        <p:txBody>
          <a:bodyPr wrap="none" rtlCol="0">
            <a:spAutoFit/>
          </a:bodyPr>
          <a:lstStyle/>
          <a:p>
            <a:r>
              <a:rPr kumimoji="1" lang="en-US" altLang="ja-JP" sz="2200" dirty="0" smtClean="0">
                <a:solidFill>
                  <a:srgbClr val="FF0000"/>
                </a:solidFill>
              </a:rPr>
              <a:t>Ken has been in Japan for two years.</a:t>
            </a:r>
            <a:endParaRPr kumimoji="1" lang="ja-JP" altLang="en-US" sz="2200" dirty="0">
              <a:solidFill>
                <a:srgbClr val="FF0000"/>
              </a:solidFill>
            </a:endParaRPr>
          </a:p>
        </p:txBody>
      </p:sp>
      <p:sp>
        <p:nvSpPr>
          <p:cNvPr id="5" name="テキスト ボックス 4"/>
          <p:cNvSpPr txBox="1"/>
          <p:nvPr/>
        </p:nvSpPr>
        <p:spPr>
          <a:xfrm>
            <a:off x="1187624" y="2907232"/>
            <a:ext cx="4653774" cy="430887"/>
          </a:xfrm>
          <a:prstGeom prst="rect">
            <a:avLst/>
          </a:prstGeom>
          <a:noFill/>
        </p:spPr>
        <p:txBody>
          <a:bodyPr wrap="none" rtlCol="0">
            <a:spAutoFit/>
          </a:bodyPr>
          <a:lstStyle/>
          <a:p>
            <a:r>
              <a:rPr lang="en-US" altLang="ja-JP" sz="2200" dirty="0" smtClean="0">
                <a:solidFill>
                  <a:srgbClr val="FF0000"/>
                </a:solidFill>
              </a:rPr>
              <a:t>I have played baseball since I was child.</a:t>
            </a:r>
            <a:endParaRPr kumimoji="1" lang="ja-JP" altLang="en-US" sz="2200" dirty="0">
              <a:solidFill>
                <a:srgbClr val="FF0000"/>
              </a:solidFill>
            </a:endParaRPr>
          </a:p>
        </p:txBody>
      </p:sp>
      <p:sp>
        <p:nvSpPr>
          <p:cNvPr id="6" name="テキスト ボックス 5"/>
          <p:cNvSpPr txBox="1"/>
          <p:nvPr/>
        </p:nvSpPr>
        <p:spPr>
          <a:xfrm>
            <a:off x="1187624" y="3897632"/>
            <a:ext cx="4278159" cy="430887"/>
          </a:xfrm>
          <a:prstGeom prst="rect">
            <a:avLst/>
          </a:prstGeom>
          <a:noFill/>
        </p:spPr>
        <p:txBody>
          <a:bodyPr wrap="none" rtlCol="0">
            <a:spAutoFit/>
          </a:bodyPr>
          <a:lstStyle/>
          <a:p>
            <a:r>
              <a:rPr lang="en-US" altLang="ja-JP" sz="2200" dirty="0" smtClean="0">
                <a:solidFill>
                  <a:srgbClr val="FF0000"/>
                </a:solidFill>
              </a:rPr>
              <a:t>How long have you studied English?</a:t>
            </a:r>
            <a:endParaRPr kumimoji="1" lang="ja-JP" altLang="en-US" sz="2200" dirty="0">
              <a:solidFill>
                <a:srgbClr val="FF0000"/>
              </a:solidFill>
            </a:endParaRPr>
          </a:p>
        </p:txBody>
      </p:sp>
      <p:sp>
        <p:nvSpPr>
          <p:cNvPr id="7" name="テキスト ボックス 6"/>
          <p:cNvSpPr txBox="1"/>
          <p:nvPr/>
        </p:nvSpPr>
        <p:spPr>
          <a:xfrm>
            <a:off x="1187624" y="4888032"/>
            <a:ext cx="2206886" cy="430887"/>
          </a:xfrm>
          <a:prstGeom prst="rect">
            <a:avLst/>
          </a:prstGeom>
          <a:noFill/>
        </p:spPr>
        <p:txBody>
          <a:bodyPr wrap="none" rtlCol="0">
            <a:spAutoFit/>
          </a:bodyPr>
          <a:lstStyle/>
          <a:p>
            <a:r>
              <a:rPr kumimoji="1" lang="en-US" altLang="ja-JP" sz="2200" dirty="0" smtClean="0">
                <a:solidFill>
                  <a:srgbClr val="FF0000"/>
                </a:solidFill>
              </a:rPr>
              <a:t>Since three years.</a:t>
            </a:r>
            <a:endParaRPr kumimoji="1" lang="ja-JP" altLang="en-US" sz="2200" dirty="0">
              <a:solidFill>
                <a:srgbClr val="FF0000"/>
              </a:solidFill>
            </a:endParaRPr>
          </a:p>
        </p:txBody>
      </p:sp>
      <p:sp>
        <p:nvSpPr>
          <p:cNvPr id="8" name="テキスト ボックス 7"/>
          <p:cNvSpPr txBox="1"/>
          <p:nvPr/>
        </p:nvSpPr>
        <p:spPr>
          <a:xfrm>
            <a:off x="1212986" y="5878433"/>
            <a:ext cx="4854791" cy="430887"/>
          </a:xfrm>
          <a:prstGeom prst="rect">
            <a:avLst/>
          </a:prstGeom>
          <a:noFill/>
        </p:spPr>
        <p:txBody>
          <a:bodyPr wrap="none" rtlCol="0">
            <a:spAutoFit/>
          </a:bodyPr>
          <a:lstStyle/>
          <a:p>
            <a:r>
              <a:rPr kumimoji="1" lang="en-US" altLang="ja-JP" sz="2200" dirty="0" smtClean="0">
                <a:solidFill>
                  <a:srgbClr val="FF0000"/>
                </a:solidFill>
              </a:rPr>
              <a:t>He hasn’t eaten anything for a long time.</a:t>
            </a:r>
            <a:endParaRPr kumimoji="1" lang="ja-JP" altLang="en-US" sz="2200" dirty="0">
              <a:solidFill>
                <a:srgbClr val="FF0000"/>
              </a:solidFill>
            </a:endParaRPr>
          </a:p>
        </p:txBody>
      </p:sp>
    </p:spTree>
    <p:extLst>
      <p:ext uri="{BB962C8B-B14F-4D97-AF65-F5344CB8AC3E}">
        <p14:creationId xmlns:p14="http://schemas.microsoft.com/office/powerpoint/2010/main" val="2725124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経験　</a:t>
            </a:r>
            <a:endParaRPr kumimoji="1" lang="ja-JP" altLang="en-US" dirty="0"/>
          </a:p>
        </p:txBody>
      </p:sp>
      <p:sp>
        <p:nvSpPr>
          <p:cNvPr id="3" name="テキスト ボックス 2"/>
          <p:cNvSpPr txBox="1"/>
          <p:nvPr/>
        </p:nvSpPr>
        <p:spPr>
          <a:xfrm>
            <a:off x="395537" y="1340768"/>
            <a:ext cx="8352928" cy="4832092"/>
          </a:xfrm>
          <a:prstGeom prst="rect">
            <a:avLst/>
          </a:prstGeom>
          <a:noFill/>
        </p:spPr>
        <p:txBody>
          <a:bodyPr wrap="square" rtlCol="0">
            <a:spAutoFit/>
          </a:bodyPr>
          <a:lstStyle/>
          <a:p>
            <a:r>
              <a:rPr lang="en-US" altLang="ja-JP" sz="2200" dirty="0">
                <a:latin typeface="+mn-ea"/>
              </a:rPr>
              <a:t>【</a:t>
            </a:r>
            <a:r>
              <a:rPr lang="ja-JP" altLang="en-US" sz="2200" dirty="0">
                <a:latin typeface="+mn-ea"/>
              </a:rPr>
              <a:t>意味</a:t>
            </a:r>
            <a:r>
              <a:rPr lang="en-US" altLang="ja-JP" sz="2200" dirty="0">
                <a:latin typeface="+mn-ea"/>
              </a:rPr>
              <a:t>】 </a:t>
            </a:r>
            <a:r>
              <a:rPr lang="ja-JP" altLang="en-US" sz="2200" b="1" dirty="0">
                <a:latin typeface="+mn-ea"/>
              </a:rPr>
              <a:t>「</a:t>
            </a:r>
            <a:r>
              <a:rPr lang="ja-JP" altLang="en-US" sz="2200" b="1" dirty="0" err="1">
                <a:latin typeface="+mn-ea"/>
              </a:rPr>
              <a:t>～した</a:t>
            </a:r>
            <a:r>
              <a:rPr lang="ja-JP" altLang="en-US" sz="2200" b="1" dirty="0">
                <a:latin typeface="+mn-ea"/>
              </a:rPr>
              <a:t>ことがある」</a:t>
            </a:r>
            <a:r>
              <a:rPr lang="ja-JP" altLang="en-US" sz="2200" dirty="0">
                <a:latin typeface="+mn-ea"/>
              </a:rPr>
              <a:t> </a:t>
            </a:r>
            <a:r>
              <a:rPr lang="en-US" altLang="ja-JP" sz="2200" dirty="0">
                <a:latin typeface="+mn-ea"/>
              </a:rPr>
              <a:t>(</a:t>
            </a:r>
            <a:r>
              <a:rPr lang="ja-JP" altLang="en-US" sz="2200" dirty="0">
                <a:latin typeface="+mn-ea"/>
              </a:rPr>
              <a:t>今までの経験を表す</a:t>
            </a:r>
            <a:r>
              <a:rPr lang="en-US" altLang="ja-JP" sz="2200" dirty="0" smtClean="0">
                <a:latin typeface="+mn-ea"/>
              </a:rPr>
              <a:t>)</a:t>
            </a:r>
          </a:p>
          <a:p>
            <a:endParaRPr lang="en-US" altLang="ja-JP" sz="2200" dirty="0">
              <a:latin typeface="+mn-ea"/>
            </a:endParaRPr>
          </a:p>
          <a:p>
            <a:r>
              <a:rPr lang="en-US" altLang="ja-JP" sz="2200" dirty="0">
                <a:latin typeface="+mn-ea"/>
              </a:rPr>
              <a:t>【</a:t>
            </a:r>
            <a:r>
              <a:rPr lang="ja-JP" altLang="en-US" sz="2200" dirty="0">
                <a:latin typeface="+mn-ea"/>
              </a:rPr>
              <a:t>よく使う言葉</a:t>
            </a:r>
            <a:r>
              <a:rPr lang="en-US" altLang="ja-JP" sz="2200" dirty="0" smtClean="0">
                <a:latin typeface="+mn-ea"/>
              </a:rPr>
              <a:t>】</a:t>
            </a:r>
          </a:p>
          <a:p>
            <a:endParaRPr lang="en-US" altLang="ja-JP" sz="2200" dirty="0">
              <a:latin typeface="+mn-ea"/>
            </a:endParaRPr>
          </a:p>
          <a:p>
            <a:r>
              <a:rPr lang="ja-JP" altLang="en-US" sz="2200" b="1" dirty="0">
                <a:latin typeface="+mn-ea"/>
              </a:rPr>
              <a:t>以前に</a:t>
            </a:r>
            <a:r>
              <a:rPr lang="ja-JP" altLang="en-US" sz="2200" dirty="0">
                <a:latin typeface="+mn-ea"/>
              </a:rPr>
              <a:t>　</a:t>
            </a:r>
            <a:endParaRPr lang="en-US" altLang="ja-JP" sz="2200" dirty="0" smtClean="0">
              <a:latin typeface="+mn-ea"/>
            </a:endParaRPr>
          </a:p>
          <a:p>
            <a:r>
              <a:rPr lang="en-US" altLang="ja-JP" sz="2200" b="1" dirty="0" smtClean="0">
                <a:latin typeface="+mn-ea"/>
              </a:rPr>
              <a:t>before</a:t>
            </a:r>
            <a:r>
              <a:rPr lang="en-US" altLang="ja-JP" sz="2200" dirty="0">
                <a:latin typeface="+mn-ea"/>
              </a:rPr>
              <a:t/>
            </a:r>
            <a:br>
              <a:rPr lang="en-US" altLang="ja-JP" sz="2200" dirty="0">
                <a:latin typeface="+mn-ea"/>
              </a:rPr>
            </a:br>
            <a:r>
              <a:rPr lang="en-US" altLang="ja-JP" sz="2200" dirty="0" smtClean="0">
                <a:latin typeface="+mn-ea"/>
              </a:rPr>
              <a:t>-</a:t>
            </a:r>
            <a:r>
              <a:rPr lang="ja-JP" altLang="en-US" sz="2200" dirty="0" smtClean="0">
                <a:latin typeface="+mn-ea"/>
              </a:rPr>
              <a:t>　</a:t>
            </a:r>
            <a:r>
              <a:rPr lang="en-US" altLang="ja-JP" sz="2200" dirty="0" smtClean="0">
                <a:latin typeface="+mn-ea"/>
              </a:rPr>
              <a:t>I </a:t>
            </a:r>
            <a:r>
              <a:rPr lang="en-US" altLang="ja-JP" sz="2200" dirty="0">
                <a:latin typeface="+mn-ea"/>
              </a:rPr>
              <a:t>have met Ichiro before</a:t>
            </a:r>
            <a:r>
              <a:rPr lang="en-US" altLang="ja-JP" sz="2200" dirty="0" smtClean="0">
                <a:latin typeface="+mn-ea"/>
              </a:rPr>
              <a:t>.</a:t>
            </a:r>
          </a:p>
          <a:p>
            <a:r>
              <a:rPr lang="ja-JP" altLang="en-US" sz="2200" dirty="0" smtClean="0">
                <a:latin typeface="+mn-ea"/>
              </a:rPr>
              <a:t>私</a:t>
            </a:r>
            <a:r>
              <a:rPr lang="ja-JP" altLang="en-US" sz="2200" dirty="0">
                <a:latin typeface="+mn-ea"/>
              </a:rPr>
              <a:t>は以前にイチローと会ったことがある</a:t>
            </a:r>
            <a:r>
              <a:rPr lang="ja-JP" altLang="en-US" sz="2200" dirty="0" smtClean="0">
                <a:latin typeface="+mn-ea"/>
              </a:rPr>
              <a:t>。</a:t>
            </a:r>
            <a:endParaRPr lang="en-US" altLang="ja-JP" sz="2200" dirty="0" smtClean="0">
              <a:latin typeface="+mn-ea"/>
            </a:endParaRPr>
          </a:p>
          <a:p>
            <a:endParaRPr lang="ja-JP" altLang="en-US" sz="2200" dirty="0">
              <a:latin typeface="+mn-ea"/>
            </a:endParaRPr>
          </a:p>
          <a:p>
            <a:r>
              <a:rPr lang="ja-JP" altLang="en-US" sz="2200" b="1" dirty="0">
                <a:latin typeface="+mn-ea"/>
              </a:rPr>
              <a:t>回数を表す言葉</a:t>
            </a:r>
            <a:r>
              <a:rPr lang="ja-JP" altLang="en-US" sz="2200" dirty="0">
                <a:latin typeface="+mn-ea"/>
              </a:rPr>
              <a:t/>
            </a:r>
            <a:br>
              <a:rPr lang="ja-JP" altLang="en-US" sz="2200" dirty="0">
                <a:latin typeface="+mn-ea"/>
              </a:rPr>
            </a:br>
            <a:r>
              <a:rPr lang="en-US" altLang="ja-JP" sz="2200" b="1" dirty="0" smtClean="0">
                <a:latin typeface="+mn-ea"/>
              </a:rPr>
              <a:t>once</a:t>
            </a:r>
            <a:r>
              <a:rPr lang="ja-JP" altLang="en-US" sz="2200" b="1" dirty="0" smtClean="0">
                <a:latin typeface="+mn-ea"/>
              </a:rPr>
              <a:t>　</a:t>
            </a:r>
            <a:r>
              <a:rPr lang="en-US" altLang="ja-JP" sz="2200" b="1" dirty="0" smtClean="0">
                <a:latin typeface="+mn-ea"/>
              </a:rPr>
              <a:t>(1</a:t>
            </a:r>
            <a:r>
              <a:rPr lang="ja-JP" altLang="en-US" sz="2200" b="1" dirty="0">
                <a:latin typeface="+mn-ea"/>
              </a:rPr>
              <a:t>回</a:t>
            </a:r>
            <a:r>
              <a:rPr lang="en-US" altLang="ja-JP" sz="2200" b="1" dirty="0">
                <a:latin typeface="+mn-ea"/>
              </a:rPr>
              <a:t>), </a:t>
            </a:r>
            <a:r>
              <a:rPr lang="en-US" altLang="ja-JP" sz="2200" b="1" dirty="0" smtClean="0">
                <a:latin typeface="+mn-ea"/>
              </a:rPr>
              <a:t>twice</a:t>
            </a:r>
            <a:r>
              <a:rPr lang="ja-JP" altLang="en-US" sz="2200" b="1" dirty="0" smtClean="0">
                <a:latin typeface="+mn-ea"/>
              </a:rPr>
              <a:t>　</a:t>
            </a:r>
            <a:r>
              <a:rPr lang="en-US" altLang="ja-JP" sz="2200" b="1" dirty="0" smtClean="0">
                <a:latin typeface="+mn-ea"/>
              </a:rPr>
              <a:t>(</a:t>
            </a:r>
            <a:r>
              <a:rPr lang="en-US" altLang="ja-JP" sz="2200" b="1" dirty="0">
                <a:latin typeface="+mn-ea"/>
              </a:rPr>
              <a:t>2</a:t>
            </a:r>
            <a:r>
              <a:rPr lang="ja-JP" altLang="en-US" sz="2200" b="1" dirty="0">
                <a:latin typeface="+mn-ea"/>
              </a:rPr>
              <a:t>回</a:t>
            </a:r>
            <a:r>
              <a:rPr lang="en-US" altLang="ja-JP" sz="2200" b="1" dirty="0">
                <a:latin typeface="+mn-ea"/>
              </a:rPr>
              <a:t>), three </a:t>
            </a:r>
            <a:r>
              <a:rPr lang="en-US" altLang="ja-JP" sz="2200" b="1" dirty="0" smtClean="0">
                <a:latin typeface="+mn-ea"/>
              </a:rPr>
              <a:t>times</a:t>
            </a:r>
            <a:r>
              <a:rPr lang="ja-JP" altLang="en-US" sz="2200" b="1" dirty="0" smtClean="0">
                <a:latin typeface="+mn-ea"/>
              </a:rPr>
              <a:t>　</a:t>
            </a:r>
            <a:r>
              <a:rPr lang="en-US" altLang="ja-JP" sz="2200" b="1" dirty="0" smtClean="0">
                <a:latin typeface="+mn-ea"/>
              </a:rPr>
              <a:t>(</a:t>
            </a:r>
            <a:r>
              <a:rPr lang="en-US" altLang="ja-JP" sz="2200" b="1" dirty="0">
                <a:latin typeface="+mn-ea"/>
              </a:rPr>
              <a:t>3</a:t>
            </a:r>
            <a:r>
              <a:rPr lang="ja-JP" altLang="en-US" sz="2200" b="1" dirty="0">
                <a:latin typeface="+mn-ea"/>
              </a:rPr>
              <a:t>回</a:t>
            </a:r>
            <a:r>
              <a:rPr lang="en-US" altLang="ja-JP" sz="2200" b="1" dirty="0">
                <a:latin typeface="+mn-ea"/>
              </a:rPr>
              <a:t>), many </a:t>
            </a:r>
            <a:r>
              <a:rPr lang="en-US" altLang="ja-JP" sz="2200" b="1" dirty="0" smtClean="0">
                <a:latin typeface="+mn-ea"/>
              </a:rPr>
              <a:t>times</a:t>
            </a:r>
            <a:r>
              <a:rPr lang="ja-JP" altLang="en-US" sz="2200" b="1" dirty="0" smtClean="0">
                <a:latin typeface="+mn-ea"/>
              </a:rPr>
              <a:t>　</a:t>
            </a:r>
            <a:r>
              <a:rPr lang="en-US" altLang="ja-JP" sz="2200" b="1" dirty="0" smtClean="0">
                <a:latin typeface="+mn-ea"/>
              </a:rPr>
              <a:t>(</a:t>
            </a:r>
            <a:r>
              <a:rPr lang="ja-JP" altLang="en-US" sz="2200" b="1" dirty="0">
                <a:latin typeface="+mn-ea"/>
              </a:rPr>
              <a:t>何度も</a:t>
            </a:r>
            <a:r>
              <a:rPr lang="en-US" altLang="ja-JP" sz="2200" b="1" dirty="0">
                <a:latin typeface="+mn-ea"/>
              </a:rPr>
              <a:t>) </a:t>
            </a:r>
            <a:r>
              <a:rPr lang="en-US" altLang="ja-JP" sz="2200" dirty="0">
                <a:latin typeface="+mn-ea"/>
              </a:rPr>
              <a:t/>
            </a:r>
            <a:br>
              <a:rPr lang="en-US" altLang="ja-JP" sz="2200" dirty="0">
                <a:latin typeface="+mn-ea"/>
              </a:rPr>
            </a:br>
            <a:r>
              <a:rPr lang="en-US" altLang="ja-JP" sz="2200" dirty="0" smtClean="0">
                <a:latin typeface="+mn-ea"/>
              </a:rPr>
              <a:t>-</a:t>
            </a:r>
            <a:r>
              <a:rPr lang="ja-JP" altLang="en-US" sz="2200" dirty="0" smtClean="0">
                <a:latin typeface="+mn-ea"/>
              </a:rPr>
              <a:t>　</a:t>
            </a:r>
            <a:r>
              <a:rPr lang="en-US" altLang="ja-JP" sz="2200" dirty="0" smtClean="0">
                <a:latin typeface="+mn-ea"/>
              </a:rPr>
              <a:t>I </a:t>
            </a:r>
            <a:r>
              <a:rPr lang="en-US" altLang="ja-JP" sz="2200" dirty="0">
                <a:latin typeface="+mn-ea"/>
              </a:rPr>
              <a:t>have seen kangaroos twice. </a:t>
            </a:r>
            <a:endParaRPr lang="en-US" altLang="ja-JP" sz="2200" dirty="0" smtClean="0">
              <a:latin typeface="+mn-ea"/>
            </a:endParaRPr>
          </a:p>
          <a:p>
            <a:r>
              <a:rPr lang="ja-JP" altLang="en-US" sz="2200" dirty="0" smtClean="0">
                <a:latin typeface="+mn-ea"/>
              </a:rPr>
              <a:t>私</a:t>
            </a:r>
            <a:r>
              <a:rPr lang="ja-JP" altLang="en-US" sz="2200" dirty="0">
                <a:latin typeface="+mn-ea"/>
              </a:rPr>
              <a:t>はカンガルーを２回見たことがある</a:t>
            </a:r>
            <a:r>
              <a:rPr lang="ja-JP" altLang="en-US" sz="2200" dirty="0" smtClean="0">
                <a:latin typeface="+mn-ea"/>
              </a:rPr>
              <a:t>。</a:t>
            </a:r>
            <a:endParaRPr lang="en-US" altLang="ja-JP" sz="2200" dirty="0" smtClean="0">
              <a:latin typeface="+mn-ea"/>
            </a:endParaRPr>
          </a:p>
          <a:p>
            <a:endParaRPr lang="ja-JP" altLang="en-US" sz="2200" dirty="0">
              <a:latin typeface="+mn-ea"/>
            </a:endParaRPr>
          </a:p>
        </p:txBody>
      </p:sp>
    </p:spTree>
    <p:extLst>
      <p:ext uri="{BB962C8B-B14F-4D97-AF65-F5344CB8AC3E}">
        <p14:creationId xmlns:p14="http://schemas.microsoft.com/office/powerpoint/2010/main" val="2675369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TotalTime>
  <Words>527</Words>
  <Application>Microsoft Office PowerPoint</Application>
  <PresentationFormat>画面に合わせる (4:3)</PresentationFormat>
  <Paragraphs>150</Paragraphs>
  <Slides>14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16" baseType="lpstr">
      <vt:lpstr>Office ​​テーマ</vt:lpstr>
      <vt:lpstr>Microsoft Excel Worksheet</vt:lpstr>
      <vt:lpstr>English Lesson</vt:lpstr>
      <vt:lpstr>現在完了とは？</vt:lpstr>
      <vt:lpstr>現在完了のイメージ</vt:lpstr>
      <vt:lpstr>例文（過去と現在完了）</vt:lpstr>
      <vt:lpstr>まとめ</vt:lpstr>
      <vt:lpstr>継続</vt:lpstr>
      <vt:lpstr>PowerPoint プレゼンテーション</vt:lpstr>
      <vt:lpstr>練習問題</vt:lpstr>
      <vt:lpstr>経験　</vt:lpstr>
      <vt:lpstr>経験</vt:lpstr>
      <vt:lpstr>練習問題</vt:lpstr>
      <vt:lpstr>完了・結果</vt:lpstr>
      <vt:lpstr>完了・結果</vt:lpstr>
      <vt:lpstr>練習問題</vt:lpstr>
    </vt:vector>
  </TitlesOfParts>
  <Company>Eli Lilly and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Lesson</dc:title>
  <dc:creator>Hiroshi Kaga</dc:creator>
  <cp:lastModifiedBy>Hiroshi Kaga</cp:lastModifiedBy>
  <cp:revision>37</cp:revision>
  <dcterms:created xsi:type="dcterms:W3CDTF">2013-10-11T04:42:28Z</dcterms:created>
  <dcterms:modified xsi:type="dcterms:W3CDTF">2014-02-15T08:02:27Z</dcterms:modified>
</cp:coreProperties>
</file>